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45"/>
  </p:notesMasterIdLst>
  <p:handoutMasterIdLst>
    <p:handoutMasterId r:id="rId46"/>
  </p:handoutMasterIdLst>
  <p:sldIdLst>
    <p:sldId id="257" r:id="rId5"/>
    <p:sldId id="275" r:id="rId6"/>
    <p:sldId id="294" r:id="rId7"/>
    <p:sldId id="277" r:id="rId8"/>
    <p:sldId id="274" r:id="rId9"/>
    <p:sldId id="278" r:id="rId10"/>
    <p:sldId id="279" r:id="rId11"/>
    <p:sldId id="290" r:id="rId12"/>
    <p:sldId id="280" r:id="rId13"/>
    <p:sldId id="291" r:id="rId14"/>
    <p:sldId id="292" r:id="rId15"/>
    <p:sldId id="293" r:id="rId16"/>
    <p:sldId id="295" r:id="rId17"/>
    <p:sldId id="296" r:id="rId18"/>
    <p:sldId id="286" r:id="rId19"/>
    <p:sldId id="287" r:id="rId20"/>
    <p:sldId id="313" r:id="rId21"/>
    <p:sldId id="314" r:id="rId22"/>
    <p:sldId id="315" r:id="rId23"/>
    <p:sldId id="317" r:id="rId24"/>
    <p:sldId id="318" r:id="rId25"/>
    <p:sldId id="319" r:id="rId26"/>
    <p:sldId id="320" r:id="rId27"/>
    <p:sldId id="322" r:id="rId28"/>
    <p:sldId id="321" r:id="rId29"/>
    <p:sldId id="299" r:id="rId30"/>
    <p:sldId id="288" r:id="rId31"/>
    <p:sldId id="297" r:id="rId32"/>
    <p:sldId id="298" r:id="rId33"/>
    <p:sldId id="323" r:id="rId34"/>
    <p:sldId id="304" r:id="rId35"/>
    <p:sldId id="303" r:id="rId36"/>
    <p:sldId id="308" r:id="rId37"/>
    <p:sldId id="309" r:id="rId38"/>
    <p:sldId id="326" r:id="rId39"/>
    <p:sldId id="327" r:id="rId40"/>
    <p:sldId id="329" r:id="rId41"/>
    <p:sldId id="316" r:id="rId42"/>
    <p:sldId id="307" r:id="rId43"/>
    <p:sldId id="312"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B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53" autoAdjust="0"/>
    <p:restoredTop sz="94628"/>
  </p:normalViewPr>
  <p:slideViewPr>
    <p:cSldViewPr snapToGrid="0" snapToObjects="1">
      <p:cViewPr varScale="1">
        <p:scale>
          <a:sx n="72" d="100"/>
          <a:sy n="72" d="100"/>
        </p:scale>
        <p:origin x="618" y="66"/>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FBEE01-21E3-4D3D-9C31-9978F0983E54}"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1B578945-7646-4D9C-B023-A04378E9E10D}">
      <dgm:prSet custT="1"/>
      <dgm:spPr/>
      <dgm:t>
        <a:bodyPr/>
        <a:lstStyle/>
        <a:p>
          <a:pPr algn="just"/>
          <a:r>
            <a:rPr lang="en-US" sz="2000" dirty="0"/>
            <a:t>Maven is based around the central concept of a build lifecycle. What this means is that the process for building and distributing a particular artifact (project) is clearly defined.</a:t>
          </a:r>
        </a:p>
      </dgm:t>
    </dgm:pt>
    <dgm:pt modelId="{80B65032-6C2B-461B-8ADC-A72BBC036D93}" type="parTrans" cxnId="{24E742DF-3B7C-4145-81D3-9AF62FC55923}">
      <dgm:prSet/>
      <dgm:spPr/>
      <dgm:t>
        <a:bodyPr/>
        <a:lstStyle/>
        <a:p>
          <a:pPr algn="just"/>
          <a:endParaRPr lang="en-US" sz="2000"/>
        </a:p>
      </dgm:t>
    </dgm:pt>
    <dgm:pt modelId="{A0F0EA42-80C6-4AE2-B432-94189D955556}" type="sibTrans" cxnId="{24E742DF-3B7C-4145-81D3-9AF62FC55923}">
      <dgm:prSet/>
      <dgm:spPr/>
      <dgm:t>
        <a:bodyPr/>
        <a:lstStyle/>
        <a:p>
          <a:pPr algn="just"/>
          <a:endParaRPr lang="en-US" sz="2000"/>
        </a:p>
      </dgm:t>
    </dgm:pt>
    <dgm:pt modelId="{51DE03C1-DA3B-480E-A81E-100C26F8A85B}">
      <dgm:prSet custT="1"/>
      <dgm:spPr/>
      <dgm:t>
        <a:bodyPr/>
        <a:lstStyle/>
        <a:p>
          <a:pPr algn="just"/>
          <a:r>
            <a:rPr lang="en-US" sz="2000"/>
            <a:t>For the person building a project, this means that it is only necessary to learn a small set of commands to build any Maven project, and the POM will ensure they get the results they desired.</a:t>
          </a:r>
        </a:p>
      </dgm:t>
    </dgm:pt>
    <dgm:pt modelId="{3CD2A717-84E5-43C9-9B71-7C97C9AB5BB2}" type="parTrans" cxnId="{73CE1CCE-F7C4-4538-AE8C-FAD0A8BC5BAE}">
      <dgm:prSet/>
      <dgm:spPr/>
      <dgm:t>
        <a:bodyPr/>
        <a:lstStyle/>
        <a:p>
          <a:pPr algn="just"/>
          <a:endParaRPr lang="en-US" sz="2000"/>
        </a:p>
      </dgm:t>
    </dgm:pt>
    <dgm:pt modelId="{184E4902-2DEA-4212-8788-4C2163EED60F}" type="sibTrans" cxnId="{73CE1CCE-F7C4-4538-AE8C-FAD0A8BC5BAE}">
      <dgm:prSet/>
      <dgm:spPr/>
      <dgm:t>
        <a:bodyPr/>
        <a:lstStyle/>
        <a:p>
          <a:pPr algn="just"/>
          <a:endParaRPr lang="en-US" sz="2000"/>
        </a:p>
      </dgm:t>
    </dgm:pt>
    <dgm:pt modelId="{2CF5B830-6510-4F4E-A11E-6849CC5561A6}">
      <dgm:prSet custT="1"/>
      <dgm:spPr/>
      <dgm:t>
        <a:bodyPr/>
        <a:lstStyle/>
        <a:p>
          <a:pPr algn="just"/>
          <a:r>
            <a:rPr lang="en-US" sz="2000"/>
            <a:t>There are three built-in build lifecycles: </a:t>
          </a:r>
          <a:r>
            <a:rPr lang="en-US" sz="2000" i="1"/>
            <a:t>default</a:t>
          </a:r>
          <a:r>
            <a:rPr lang="en-US" sz="2000"/>
            <a:t>, </a:t>
          </a:r>
          <a:r>
            <a:rPr lang="en-US" sz="2000" i="1"/>
            <a:t>clean</a:t>
          </a:r>
          <a:r>
            <a:rPr lang="en-US" sz="2000"/>
            <a:t> and </a:t>
          </a:r>
          <a:r>
            <a:rPr lang="en-US" sz="2000" i="1"/>
            <a:t>site</a:t>
          </a:r>
          <a:r>
            <a:rPr lang="en-US" sz="2000"/>
            <a:t>. The </a:t>
          </a:r>
          <a:r>
            <a:rPr lang="en-US" sz="2000" i="1" u="sng"/>
            <a:t>default</a:t>
          </a:r>
          <a:r>
            <a:rPr lang="en-US" sz="2000"/>
            <a:t> lifecycle handles your project deployment, the </a:t>
          </a:r>
          <a:r>
            <a:rPr lang="en-US" sz="2000" i="1" u="sng"/>
            <a:t>clean</a:t>
          </a:r>
          <a:r>
            <a:rPr lang="en-US" sz="2000"/>
            <a:t> lifecycle handles project cleaning, while the </a:t>
          </a:r>
          <a:r>
            <a:rPr lang="en-US" sz="2000" i="1" u="sng"/>
            <a:t>site</a:t>
          </a:r>
          <a:r>
            <a:rPr lang="en-US" sz="2000"/>
            <a:t> lifecycle handles the creation of your project's web site.</a:t>
          </a:r>
        </a:p>
      </dgm:t>
    </dgm:pt>
    <dgm:pt modelId="{C0733D50-3A33-4CB8-AC55-B62436468B58}" type="parTrans" cxnId="{A0C5EBCA-F832-4E09-B60F-CE8E92CC20DD}">
      <dgm:prSet/>
      <dgm:spPr/>
      <dgm:t>
        <a:bodyPr/>
        <a:lstStyle/>
        <a:p>
          <a:pPr algn="just"/>
          <a:endParaRPr lang="en-US" sz="2000"/>
        </a:p>
      </dgm:t>
    </dgm:pt>
    <dgm:pt modelId="{04CD3717-2BC7-46EB-A425-CD3C82B9131D}" type="sibTrans" cxnId="{A0C5EBCA-F832-4E09-B60F-CE8E92CC20DD}">
      <dgm:prSet/>
      <dgm:spPr/>
      <dgm:t>
        <a:bodyPr/>
        <a:lstStyle/>
        <a:p>
          <a:pPr algn="just"/>
          <a:endParaRPr lang="en-US" sz="2000"/>
        </a:p>
      </dgm:t>
    </dgm:pt>
    <dgm:pt modelId="{8A988E87-4C8A-48BE-B57C-90C19811B3E1}" type="pres">
      <dgm:prSet presAssocID="{46FBEE01-21E3-4D3D-9C31-9978F0983E54}" presName="vert0" presStyleCnt="0">
        <dgm:presLayoutVars>
          <dgm:dir/>
          <dgm:animOne val="branch"/>
          <dgm:animLvl val="lvl"/>
        </dgm:presLayoutVars>
      </dgm:prSet>
      <dgm:spPr/>
    </dgm:pt>
    <dgm:pt modelId="{1E449321-645E-4FB5-A74A-6E2F8FA03285}" type="pres">
      <dgm:prSet presAssocID="{1B578945-7646-4D9C-B023-A04378E9E10D}" presName="thickLine" presStyleLbl="alignNode1" presStyleIdx="0" presStyleCnt="3"/>
      <dgm:spPr/>
    </dgm:pt>
    <dgm:pt modelId="{AD6D9DFC-BD82-41F1-8625-F3D749127812}" type="pres">
      <dgm:prSet presAssocID="{1B578945-7646-4D9C-B023-A04378E9E10D}" presName="horz1" presStyleCnt="0"/>
      <dgm:spPr/>
    </dgm:pt>
    <dgm:pt modelId="{814676F1-F97C-4D83-8BD4-053F195C636F}" type="pres">
      <dgm:prSet presAssocID="{1B578945-7646-4D9C-B023-A04378E9E10D}" presName="tx1" presStyleLbl="revTx" presStyleIdx="0" presStyleCnt="3"/>
      <dgm:spPr/>
    </dgm:pt>
    <dgm:pt modelId="{7CDB073C-074B-4FE4-B250-D34BA0CB11A8}" type="pres">
      <dgm:prSet presAssocID="{1B578945-7646-4D9C-B023-A04378E9E10D}" presName="vert1" presStyleCnt="0"/>
      <dgm:spPr/>
    </dgm:pt>
    <dgm:pt modelId="{0E8ADAA9-6DE0-4C56-AFDE-3338EFCF164D}" type="pres">
      <dgm:prSet presAssocID="{51DE03C1-DA3B-480E-A81E-100C26F8A85B}" presName="thickLine" presStyleLbl="alignNode1" presStyleIdx="1" presStyleCnt="3"/>
      <dgm:spPr/>
    </dgm:pt>
    <dgm:pt modelId="{249AD326-D16F-4E8E-9120-3E3B390523D5}" type="pres">
      <dgm:prSet presAssocID="{51DE03C1-DA3B-480E-A81E-100C26F8A85B}" presName="horz1" presStyleCnt="0"/>
      <dgm:spPr/>
    </dgm:pt>
    <dgm:pt modelId="{BE555113-81F5-41C2-9CD4-F68B45DF07D1}" type="pres">
      <dgm:prSet presAssocID="{51DE03C1-DA3B-480E-A81E-100C26F8A85B}" presName="tx1" presStyleLbl="revTx" presStyleIdx="1" presStyleCnt="3"/>
      <dgm:spPr/>
    </dgm:pt>
    <dgm:pt modelId="{C9143F61-80C0-43F2-AF6C-B84FB1B7D4C1}" type="pres">
      <dgm:prSet presAssocID="{51DE03C1-DA3B-480E-A81E-100C26F8A85B}" presName="vert1" presStyleCnt="0"/>
      <dgm:spPr/>
    </dgm:pt>
    <dgm:pt modelId="{3A356FFA-9175-498E-93C5-166C00E88DA0}" type="pres">
      <dgm:prSet presAssocID="{2CF5B830-6510-4F4E-A11E-6849CC5561A6}" presName="thickLine" presStyleLbl="alignNode1" presStyleIdx="2" presStyleCnt="3"/>
      <dgm:spPr/>
    </dgm:pt>
    <dgm:pt modelId="{3DE0F102-A512-46C1-986A-628CC91C3885}" type="pres">
      <dgm:prSet presAssocID="{2CF5B830-6510-4F4E-A11E-6849CC5561A6}" presName="horz1" presStyleCnt="0"/>
      <dgm:spPr/>
    </dgm:pt>
    <dgm:pt modelId="{6EB457D2-32A0-4C63-9AB0-3EEDB3AC8514}" type="pres">
      <dgm:prSet presAssocID="{2CF5B830-6510-4F4E-A11E-6849CC5561A6}" presName="tx1" presStyleLbl="revTx" presStyleIdx="2" presStyleCnt="3"/>
      <dgm:spPr/>
    </dgm:pt>
    <dgm:pt modelId="{D8E25FCA-CF6C-48E2-A8EC-2792A1664503}" type="pres">
      <dgm:prSet presAssocID="{2CF5B830-6510-4F4E-A11E-6849CC5561A6}" presName="vert1" presStyleCnt="0"/>
      <dgm:spPr/>
    </dgm:pt>
  </dgm:ptLst>
  <dgm:cxnLst>
    <dgm:cxn modelId="{FB3B1F0F-1586-40FD-8E2C-A246BB8CDCAE}" type="presOf" srcId="{2CF5B830-6510-4F4E-A11E-6849CC5561A6}" destId="{6EB457D2-32A0-4C63-9AB0-3EEDB3AC8514}" srcOrd="0" destOrd="0" presId="urn:microsoft.com/office/officeart/2008/layout/LinedList"/>
    <dgm:cxn modelId="{4D98A8BF-0B2A-465A-A83A-DECC3E273133}" type="presOf" srcId="{46FBEE01-21E3-4D3D-9C31-9978F0983E54}" destId="{8A988E87-4C8A-48BE-B57C-90C19811B3E1}" srcOrd="0" destOrd="0" presId="urn:microsoft.com/office/officeart/2008/layout/LinedList"/>
    <dgm:cxn modelId="{A0C5EBCA-F832-4E09-B60F-CE8E92CC20DD}" srcId="{46FBEE01-21E3-4D3D-9C31-9978F0983E54}" destId="{2CF5B830-6510-4F4E-A11E-6849CC5561A6}" srcOrd="2" destOrd="0" parTransId="{C0733D50-3A33-4CB8-AC55-B62436468B58}" sibTransId="{04CD3717-2BC7-46EB-A425-CD3C82B9131D}"/>
    <dgm:cxn modelId="{73CE1CCE-F7C4-4538-AE8C-FAD0A8BC5BAE}" srcId="{46FBEE01-21E3-4D3D-9C31-9978F0983E54}" destId="{51DE03C1-DA3B-480E-A81E-100C26F8A85B}" srcOrd="1" destOrd="0" parTransId="{3CD2A717-84E5-43C9-9B71-7C97C9AB5BB2}" sibTransId="{184E4902-2DEA-4212-8788-4C2163EED60F}"/>
    <dgm:cxn modelId="{6B9ED1D0-3F02-4BCF-AB97-F6B72586DEE4}" type="presOf" srcId="{51DE03C1-DA3B-480E-A81E-100C26F8A85B}" destId="{BE555113-81F5-41C2-9CD4-F68B45DF07D1}" srcOrd="0" destOrd="0" presId="urn:microsoft.com/office/officeart/2008/layout/LinedList"/>
    <dgm:cxn modelId="{24E742DF-3B7C-4145-81D3-9AF62FC55923}" srcId="{46FBEE01-21E3-4D3D-9C31-9978F0983E54}" destId="{1B578945-7646-4D9C-B023-A04378E9E10D}" srcOrd="0" destOrd="0" parTransId="{80B65032-6C2B-461B-8ADC-A72BBC036D93}" sibTransId="{A0F0EA42-80C6-4AE2-B432-94189D955556}"/>
    <dgm:cxn modelId="{480089EB-8066-4D29-BC3C-DFDC33813C5B}" type="presOf" srcId="{1B578945-7646-4D9C-B023-A04378E9E10D}" destId="{814676F1-F97C-4D83-8BD4-053F195C636F}" srcOrd="0" destOrd="0" presId="urn:microsoft.com/office/officeart/2008/layout/LinedList"/>
    <dgm:cxn modelId="{390CFB7B-2175-480B-8C7C-27A20F026D24}" type="presParOf" srcId="{8A988E87-4C8A-48BE-B57C-90C19811B3E1}" destId="{1E449321-645E-4FB5-A74A-6E2F8FA03285}" srcOrd="0" destOrd="0" presId="urn:microsoft.com/office/officeart/2008/layout/LinedList"/>
    <dgm:cxn modelId="{B74D1ED0-EE46-4137-BB60-175D865DD39E}" type="presParOf" srcId="{8A988E87-4C8A-48BE-B57C-90C19811B3E1}" destId="{AD6D9DFC-BD82-41F1-8625-F3D749127812}" srcOrd="1" destOrd="0" presId="urn:microsoft.com/office/officeart/2008/layout/LinedList"/>
    <dgm:cxn modelId="{E888040E-B1E8-418D-8D16-D811B631ED07}" type="presParOf" srcId="{AD6D9DFC-BD82-41F1-8625-F3D749127812}" destId="{814676F1-F97C-4D83-8BD4-053F195C636F}" srcOrd="0" destOrd="0" presId="urn:microsoft.com/office/officeart/2008/layout/LinedList"/>
    <dgm:cxn modelId="{2A9F2F33-F289-4CE7-BEB0-FD35123D0D0B}" type="presParOf" srcId="{AD6D9DFC-BD82-41F1-8625-F3D749127812}" destId="{7CDB073C-074B-4FE4-B250-D34BA0CB11A8}" srcOrd="1" destOrd="0" presId="urn:microsoft.com/office/officeart/2008/layout/LinedList"/>
    <dgm:cxn modelId="{30C407E1-DFF1-4221-A4A2-654609A21F05}" type="presParOf" srcId="{8A988E87-4C8A-48BE-B57C-90C19811B3E1}" destId="{0E8ADAA9-6DE0-4C56-AFDE-3338EFCF164D}" srcOrd="2" destOrd="0" presId="urn:microsoft.com/office/officeart/2008/layout/LinedList"/>
    <dgm:cxn modelId="{DCEFFFD0-001A-44EF-BFDB-93CAB3E2F02F}" type="presParOf" srcId="{8A988E87-4C8A-48BE-B57C-90C19811B3E1}" destId="{249AD326-D16F-4E8E-9120-3E3B390523D5}" srcOrd="3" destOrd="0" presId="urn:microsoft.com/office/officeart/2008/layout/LinedList"/>
    <dgm:cxn modelId="{75CF02FB-5C38-4B42-B003-85604F14CD02}" type="presParOf" srcId="{249AD326-D16F-4E8E-9120-3E3B390523D5}" destId="{BE555113-81F5-41C2-9CD4-F68B45DF07D1}" srcOrd="0" destOrd="0" presId="urn:microsoft.com/office/officeart/2008/layout/LinedList"/>
    <dgm:cxn modelId="{1201BCF1-DA4F-465D-BDC5-5831AB33205A}" type="presParOf" srcId="{249AD326-D16F-4E8E-9120-3E3B390523D5}" destId="{C9143F61-80C0-43F2-AF6C-B84FB1B7D4C1}" srcOrd="1" destOrd="0" presId="urn:microsoft.com/office/officeart/2008/layout/LinedList"/>
    <dgm:cxn modelId="{7C787730-AC25-40D2-918C-C32F283FDFE8}" type="presParOf" srcId="{8A988E87-4C8A-48BE-B57C-90C19811B3E1}" destId="{3A356FFA-9175-498E-93C5-166C00E88DA0}" srcOrd="4" destOrd="0" presId="urn:microsoft.com/office/officeart/2008/layout/LinedList"/>
    <dgm:cxn modelId="{17E95ADD-A76A-4D77-BFE8-F925BBF593B5}" type="presParOf" srcId="{8A988E87-4C8A-48BE-B57C-90C19811B3E1}" destId="{3DE0F102-A512-46C1-986A-628CC91C3885}" srcOrd="5" destOrd="0" presId="urn:microsoft.com/office/officeart/2008/layout/LinedList"/>
    <dgm:cxn modelId="{41840A93-ADD4-4BFB-BB21-5DAFEC6A5035}" type="presParOf" srcId="{3DE0F102-A512-46C1-986A-628CC91C3885}" destId="{6EB457D2-32A0-4C63-9AB0-3EEDB3AC8514}" srcOrd="0" destOrd="0" presId="urn:microsoft.com/office/officeart/2008/layout/LinedList"/>
    <dgm:cxn modelId="{177792CF-21B6-4C0E-AFD1-B1A1942A6B58}" type="presParOf" srcId="{3DE0F102-A512-46C1-986A-628CC91C3885}" destId="{D8E25FCA-CF6C-48E2-A8EC-2792A166450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0099EF1-D0FF-4627-9AD0-31A7A9753800}" type="doc">
      <dgm:prSet loTypeId="urn:microsoft.com/office/officeart/2016/7/layout/VerticalHollowActionList" loCatId="List" qsTypeId="urn:microsoft.com/office/officeart/2005/8/quickstyle/simple1" qsCatId="simple" csTypeId="urn:microsoft.com/office/officeart/2005/8/colors/accent1_2" csCatId="accent1"/>
      <dgm:spPr/>
      <dgm:t>
        <a:bodyPr/>
        <a:lstStyle/>
        <a:p>
          <a:endParaRPr lang="en-US"/>
        </a:p>
      </dgm:t>
    </dgm:pt>
    <dgm:pt modelId="{1000711F-470A-4ADD-82F4-DD988D681FB2}">
      <dgm:prSet custT="1"/>
      <dgm:spPr/>
      <dgm:t>
        <a:bodyPr/>
        <a:lstStyle/>
        <a:p>
          <a:r>
            <a:rPr lang="en-US" sz="2400" dirty="0"/>
            <a:t>Validate</a:t>
          </a:r>
          <a:endParaRPr lang="en-US" sz="2800" dirty="0"/>
        </a:p>
      </dgm:t>
    </dgm:pt>
    <dgm:pt modelId="{C7ABF14C-ADBB-4027-ADDC-053DD6D11F0E}" type="parTrans" cxnId="{A4C14ED4-B9A0-4CB2-8EF0-6B8F3774ADD3}">
      <dgm:prSet/>
      <dgm:spPr/>
      <dgm:t>
        <a:bodyPr/>
        <a:lstStyle/>
        <a:p>
          <a:endParaRPr lang="en-US"/>
        </a:p>
      </dgm:t>
    </dgm:pt>
    <dgm:pt modelId="{2B9A1D48-82C1-41D1-88F5-2B0FA9732C3D}" type="sibTrans" cxnId="{A4C14ED4-B9A0-4CB2-8EF0-6B8F3774ADD3}">
      <dgm:prSet/>
      <dgm:spPr/>
      <dgm:t>
        <a:bodyPr/>
        <a:lstStyle/>
        <a:p>
          <a:endParaRPr lang="en-US"/>
        </a:p>
      </dgm:t>
    </dgm:pt>
    <dgm:pt modelId="{A9A5675C-4C69-4856-BA5E-1825FBB4F982}">
      <dgm:prSet custT="1"/>
      <dgm:spPr/>
      <dgm:t>
        <a:bodyPr/>
        <a:lstStyle/>
        <a:p>
          <a:r>
            <a:rPr lang="en-US" sz="1800" dirty="0"/>
            <a:t>validate - validate the project is correct and all necessary information is available</a:t>
          </a:r>
        </a:p>
      </dgm:t>
    </dgm:pt>
    <dgm:pt modelId="{A3E0D28A-092C-4AD6-A406-D7CDEDFA046D}" type="parTrans" cxnId="{993F22C2-DB24-4A4D-8B53-78F1FB37DF19}">
      <dgm:prSet/>
      <dgm:spPr/>
      <dgm:t>
        <a:bodyPr/>
        <a:lstStyle/>
        <a:p>
          <a:endParaRPr lang="en-US"/>
        </a:p>
      </dgm:t>
    </dgm:pt>
    <dgm:pt modelId="{B0F2516B-36DD-491C-93E1-14DB4C508FE4}" type="sibTrans" cxnId="{993F22C2-DB24-4A4D-8B53-78F1FB37DF19}">
      <dgm:prSet/>
      <dgm:spPr/>
      <dgm:t>
        <a:bodyPr/>
        <a:lstStyle/>
        <a:p>
          <a:endParaRPr lang="en-US"/>
        </a:p>
      </dgm:t>
    </dgm:pt>
    <dgm:pt modelId="{E5B46779-B1FC-4993-98AF-53DE79F31B87}">
      <dgm:prSet custT="1"/>
      <dgm:spPr/>
      <dgm:t>
        <a:bodyPr/>
        <a:lstStyle/>
        <a:p>
          <a:r>
            <a:rPr lang="en-US" sz="2400" dirty="0"/>
            <a:t>Compile</a:t>
          </a:r>
          <a:endParaRPr lang="en-US" sz="2800" dirty="0"/>
        </a:p>
      </dgm:t>
    </dgm:pt>
    <dgm:pt modelId="{CCB862CD-8E9D-41B7-839E-D43CDC3CB2D2}" type="parTrans" cxnId="{2B0FA839-ABEF-4D7A-91F7-E80344D29FBF}">
      <dgm:prSet/>
      <dgm:spPr/>
      <dgm:t>
        <a:bodyPr/>
        <a:lstStyle/>
        <a:p>
          <a:endParaRPr lang="en-US"/>
        </a:p>
      </dgm:t>
    </dgm:pt>
    <dgm:pt modelId="{453F79C8-33D8-447F-A4E5-BB5595326309}" type="sibTrans" cxnId="{2B0FA839-ABEF-4D7A-91F7-E80344D29FBF}">
      <dgm:prSet/>
      <dgm:spPr/>
      <dgm:t>
        <a:bodyPr/>
        <a:lstStyle/>
        <a:p>
          <a:endParaRPr lang="en-US"/>
        </a:p>
      </dgm:t>
    </dgm:pt>
    <dgm:pt modelId="{3C316D4F-8E66-4018-97F3-5CB9139D98DA}">
      <dgm:prSet custT="1"/>
      <dgm:spPr/>
      <dgm:t>
        <a:bodyPr/>
        <a:lstStyle/>
        <a:p>
          <a:r>
            <a:rPr lang="en-US" sz="1800" dirty="0"/>
            <a:t>compile - compile the source code of the project</a:t>
          </a:r>
        </a:p>
      </dgm:t>
    </dgm:pt>
    <dgm:pt modelId="{0C69B3BB-A136-478F-8637-E6A4763A6960}" type="parTrans" cxnId="{4AD73C04-64BD-4AE2-B611-180D9D6F64C9}">
      <dgm:prSet/>
      <dgm:spPr/>
      <dgm:t>
        <a:bodyPr/>
        <a:lstStyle/>
        <a:p>
          <a:endParaRPr lang="en-US"/>
        </a:p>
      </dgm:t>
    </dgm:pt>
    <dgm:pt modelId="{4BF22C7B-89DD-4550-AFD9-9D19B511564C}" type="sibTrans" cxnId="{4AD73C04-64BD-4AE2-B611-180D9D6F64C9}">
      <dgm:prSet/>
      <dgm:spPr/>
      <dgm:t>
        <a:bodyPr/>
        <a:lstStyle/>
        <a:p>
          <a:endParaRPr lang="en-US"/>
        </a:p>
      </dgm:t>
    </dgm:pt>
    <dgm:pt modelId="{F26155A0-1EBF-4394-B46F-B9361C917DD0}">
      <dgm:prSet custT="1"/>
      <dgm:spPr/>
      <dgm:t>
        <a:bodyPr/>
        <a:lstStyle/>
        <a:p>
          <a:r>
            <a:rPr lang="en-US" sz="2400" dirty="0"/>
            <a:t>Test</a:t>
          </a:r>
          <a:endParaRPr lang="en-US" sz="2800" dirty="0"/>
        </a:p>
      </dgm:t>
    </dgm:pt>
    <dgm:pt modelId="{EAFBEB10-03FF-4569-BB8E-DB3C4E328194}" type="parTrans" cxnId="{167625B2-F427-4DEA-A749-EEB57F421AD0}">
      <dgm:prSet/>
      <dgm:spPr/>
      <dgm:t>
        <a:bodyPr/>
        <a:lstStyle/>
        <a:p>
          <a:endParaRPr lang="en-US"/>
        </a:p>
      </dgm:t>
    </dgm:pt>
    <dgm:pt modelId="{5DC3A3EA-AD52-44FF-83A0-8CC8FEBE51D4}" type="sibTrans" cxnId="{167625B2-F427-4DEA-A749-EEB57F421AD0}">
      <dgm:prSet/>
      <dgm:spPr/>
      <dgm:t>
        <a:bodyPr/>
        <a:lstStyle/>
        <a:p>
          <a:endParaRPr lang="en-US"/>
        </a:p>
      </dgm:t>
    </dgm:pt>
    <dgm:pt modelId="{BC653D5C-9768-40AF-AB4B-42BB7E2E40AC}">
      <dgm:prSet custT="1"/>
      <dgm:spPr/>
      <dgm:t>
        <a:bodyPr/>
        <a:lstStyle/>
        <a:p>
          <a:r>
            <a:rPr lang="en-US" sz="1800"/>
            <a:t>test - test the compiled source code using a suitable unit testing framework. These tests should not require the code be packaged or deployed</a:t>
          </a:r>
        </a:p>
      </dgm:t>
    </dgm:pt>
    <dgm:pt modelId="{13D99936-A155-473C-83F5-91FD5C0B7924}" type="parTrans" cxnId="{08C84C96-92EB-4876-A9AD-864BEAA871A0}">
      <dgm:prSet/>
      <dgm:spPr/>
      <dgm:t>
        <a:bodyPr/>
        <a:lstStyle/>
        <a:p>
          <a:endParaRPr lang="en-US"/>
        </a:p>
      </dgm:t>
    </dgm:pt>
    <dgm:pt modelId="{7CAA0D02-9BA0-41C4-827A-0F4F0C01335D}" type="sibTrans" cxnId="{08C84C96-92EB-4876-A9AD-864BEAA871A0}">
      <dgm:prSet/>
      <dgm:spPr/>
      <dgm:t>
        <a:bodyPr/>
        <a:lstStyle/>
        <a:p>
          <a:endParaRPr lang="en-US"/>
        </a:p>
      </dgm:t>
    </dgm:pt>
    <dgm:pt modelId="{582195BE-CFA9-4A6F-AC85-35952272A48D}">
      <dgm:prSet custT="1"/>
      <dgm:spPr/>
      <dgm:t>
        <a:bodyPr/>
        <a:lstStyle/>
        <a:p>
          <a:r>
            <a:rPr lang="en-US" sz="2400" dirty="0"/>
            <a:t>Package</a:t>
          </a:r>
          <a:endParaRPr lang="en-US" sz="2800" dirty="0"/>
        </a:p>
      </dgm:t>
    </dgm:pt>
    <dgm:pt modelId="{1BAE2B66-C14F-4163-86BC-9D76B715D788}" type="parTrans" cxnId="{BA7E4959-F8B1-44F0-9839-BF969A67E121}">
      <dgm:prSet/>
      <dgm:spPr/>
      <dgm:t>
        <a:bodyPr/>
        <a:lstStyle/>
        <a:p>
          <a:endParaRPr lang="en-US"/>
        </a:p>
      </dgm:t>
    </dgm:pt>
    <dgm:pt modelId="{3C6A01DA-3EE5-4E31-AEE2-A44BB2E3C80E}" type="sibTrans" cxnId="{BA7E4959-F8B1-44F0-9839-BF969A67E121}">
      <dgm:prSet/>
      <dgm:spPr/>
      <dgm:t>
        <a:bodyPr/>
        <a:lstStyle/>
        <a:p>
          <a:endParaRPr lang="en-US"/>
        </a:p>
      </dgm:t>
    </dgm:pt>
    <dgm:pt modelId="{0045C50C-29B5-436A-A054-6858A2CF41BB}">
      <dgm:prSet custT="1"/>
      <dgm:spPr/>
      <dgm:t>
        <a:bodyPr/>
        <a:lstStyle/>
        <a:p>
          <a:r>
            <a:rPr lang="en-US" sz="1800"/>
            <a:t>package - take the compiled code and package it in its distributable format, such as a JAR.</a:t>
          </a:r>
        </a:p>
      </dgm:t>
    </dgm:pt>
    <dgm:pt modelId="{F1EA0C7B-D2D5-456D-95E9-2D78AB71AF61}" type="parTrans" cxnId="{CECE5144-6464-42E3-9908-2140E1AC3E9D}">
      <dgm:prSet/>
      <dgm:spPr/>
      <dgm:t>
        <a:bodyPr/>
        <a:lstStyle/>
        <a:p>
          <a:endParaRPr lang="en-US"/>
        </a:p>
      </dgm:t>
    </dgm:pt>
    <dgm:pt modelId="{53A3AD11-392F-47CB-9F59-8E9F65B933F3}" type="sibTrans" cxnId="{CECE5144-6464-42E3-9908-2140E1AC3E9D}">
      <dgm:prSet/>
      <dgm:spPr/>
      <dgm:t>
        <a:bodyPr/>
        <a:lstStyle/>
        <a:p>
          <a:endParaRPr lang="en-US"/>
        </a:p>
      </dgm:t>
    </dgm:pt>
    <dgm:pt modelId="{36410689-88BF-4F81-AE75-C1DA9A0520D1}">
      <dgm:prSet custT="1"/>
      <dgm:spPr/>
      <dgm:t>
        <a:bodyPr/>
        <a:lstStyle/>
        <a:p>
          <a:r>
            <a:rPr lang="en-US" sz="2400" dirty="0"/>
            <a:t>Verify</a:t>
          </a:r>
          <a:endParaRPr lang="en-US" sz="2800" dirty="0"/>
        </a:p>
      </dgm:t>
    </dgm:pt>
    <dgm:pt modelId="{68D48496-7CB4-4712-9AB7-B614A0373492}" type="parTrans" cxnId="{FF5AAACE-7B3A-484F-9403-61464500F08C}">
      <dgm:prSet/>
      <dgm:spPr/>
      <dgm:t>
        <a:bodyPr/>
        <a:lstStyle/>
        <a:p>
          <a:endParaRPr lang="en-US"/>
        </a:p>
      </dgm:t>
    </dgm:pt>
    <dgm:pt modelId="{8FE75031-0821-43A7-8DC4-A92A5757F32C}" type="sibTrans" cxnId="{FF5AAACE-7B3A-484F-9403-61464500F08C}">
      <dgm:prSet/>
      <dgm:spPr/>
      <dgm:t>
        <a:bodyPr/>
        <a:lstStyle/>
        <a:p>
          <a:endParaRPr lang="en-US"/>
        </a:p>
      </dgm:t>
    </dgm:pt>
    <dgm:pt modelId="{A046F3E0-B42D-4941-8F50-99218E938D2F}">
      <dgm:prSet custT="1"/>
      <dgm:spPr/>
      <dgm:t>
        <a:bodyPr/>
        <a:lstStyle/>
        <a:p>
          <a:r>
            <a:rPr lang="en-US" sz="1800"/>
            <a:t>verify - run any checks on results of integration tests to ensure quality criteria are met</a:t>
          </a:r>
        </a:p>
      </dgm:t>
    </dgm:pt>
    <dgm:pt modelId="{1345C7BB-B833-443A-ACC8-62BD759B204C}" type="parTrans" cxnId="{34B344ED-F008-4FFD-AF59-CEA72DE4AB5A}">
      <dgm:prSet/>
      <dgm:spPr/>
      <dgm:t>
        <a:bodyPr/>
        <a:lstStyle/>
        <a:p>
          <a:endParaRPr lang="en-US"/>
        </a:p>
      </dgm:t>
    </dgm:pt>
    <dgm:pt modelId="{BE6CB4EE-4864-4B50-B9FE-DF5EB61989A3}" type="sibTrans" cxnId="{34B344ED-F008-4FFD-AF59-CEA72DE4AB5A}">
      <dgm:prSet/>
      <dgm:spPr/>
      <dgm:t>
        <a:bodyPr/>
        <a:lstStyle/>
        <a:p>
          <a:endParaRPr lang="en-US"/>
        </a:p>
      </dgm:t>
    </dgm:pt>
    <dgm:pt modelId="{FF6BFDFC-B2FD-4C23-B0FB-FBE08C9D7425}">
      <dgm:prSet custT="1"/>
      <dgm:spPr/>
      <dgm:t>
        <a:bodyPr/>
        <a:lstStyle/>
        <a:p>
          <a:r>
            <a:rPr lang="en-US" sz="2400" dirty="0"/>
            <a:t>Install</a:t>
          </a:r>
          <a:endParaRPr lang="en-US" sz="2800" dirty="0"/>
        </a:p>
      </dgm:t>
    </dgm:pt>
    <dgm:pt modelId="{75AA6C09-CA8D-4276-B88D-B0D1AA62065D}" type="parTrans" cxnId="{C0F9AAA1-54EE-4019-B510-A4ACB6BBF5BE}">
      <dgm:prSet/>
      <dgm:spPr/>
      <dgm:t>
        <a:bodyPr/>
        <a:lstStyle/>
        <a:p>
          <a:endParaRPr lang="en-US"/>
        </a:p>
      </dgm:t>
    </dgm:pt>
    <dgm:pt modelId="{05B06F37-4E53-49FD-9A1E-502C4FC5E4D2}" type="sibTrans" cxnId="{C0F9AAA1-54EE-4019-B510-A4ACB6BBF5BE}">
      <dgm:prSet/>
      <dgm:spPr/>
      <dgm:t>
        <a:bodyPr/>
        <a:lstStyle/>
        <a:p>
          <a:endParaRPr lang="en-US"/>
        </a:p>
      </dgm:t>
    </dgm:pt>
    <dgm:pt modelId="{4A341A52-D4E5-4279-97B9-96DC1A2F7946}">
      <dgm:prSet custT="1"/>
      <dgm:spPr/>
      <dgm:t>
        <a:bodyPr/>
        <a:lstStyle/>
        <a:p>
          <a:r>
            <a:rPr lang="en-US" sz="1800"/>
            <a:t>install - install the package into the local repository, for use as a dependency in other projects locally</a:t>
          </a:r>
        </a:p>
      </dgm:t>
    </dgm:pt>
    <dgm:pt modelId="{83D3CDA0-738D-47D6-8C57-0B4471C36F2E}" type="parTrans" cxnId="{EDC3E679-1C15-427E-8121-618703C345C8}">
      <dgm:prSet/>
      <dgm:spPr/>
      <dgm:t>
        <a:bodyPr/>
        <a:lstStyle/>
        <a:p>
          <a:endParaRPr lang="en-US"/>
        </a:p>
      </dgm:t>
    </dgm:pt>
    <dgm:pt modelId="{A6646467-04D5-4BC4-BC7E-0332939F7D1D}" type="sibTrans" cxnId="{EDC3E679-1C15-427E-8121-618703C345C8}">
      <dgm:prSet/>
      <dgm:spPr/>
      <dgm:t>
        <a:bodyPr/>
        <a:lstStyle/>
        <a:p>
          <a:endParaRPr lang="en-US"/>
        </a:p>
      </dgm:t>
    </dgm:pt>
    <dgm:pt modelId="{2AC3115F-FD92-4ECD-8D3A-7F176FEF14B4}">
      <dgm:prSet custT="1"/>
      <dgm:spPr/>
      <dgm:t>
        <a:bodyPr/>
        <a:lstStyle/>
        <a:p>
          <a:r>
            <a:rPr lang="en-US" sz="2400" dirty="0"/>
            <a:t>Deploy</a:t>
          </a:r>
          <a:endParaRPr lang="en-US" sz="2800" dirty="0"/>
        </a:p>
      </dgm:t>
    </dgm:pt>
    <dgm:pt modelId="{1CF48E02-C7CE-4C4D-BEE8-A2EC4AEFFAC0}" type="parTrans" cxnId="{FA669A3F-82FD-4DD5-AC71-D47E138D5DAB}">
      <dgm:prSet/>
      <dgm:spPr/>
      <dgm:t>
        <a:bodyPr/>
        <a:lstStyle/>
        <a:p>
          <a:endParaRPr lang="en-US"/>
        </a:p>
      </dgm:t>
    </dgm:pt>
    <dgm:pt modelId="{57C7E64C-1F03-434D-BFC5-C68835657B3A}" type="sibTrans" cxnId="{FA669A3F-82FD-4DD5-AC71-D47E138D5DAB}">
      <dgm:prSet/>
      <dgm:spPr/>
      <dgm:t>
        <a:bodyPr/>
        <a:lstStyle/>
        <a:p>
          <a:endParaRPr lang="en-US"/>
        </a:p>
      </dgm:t>
    </dgm:pt>
    <dgm:pt modelId="{6A9EBB5A-EF70-426C-B642-E74836654F36}">
      <dgm:prSet custT="1"/>
      <dgm:spPr/>
      <dgm:t>
        <a:bodyPr/>
        <a:lstStyle/>
        <a:p>
          <a:r>
            <a:rPr lang="en-US" sz="1800"/>
            <a:t>deploy - done in the build environment, copies the final package to the remote repository for sharing with other developers and projects.</a:t>
          </a:r>
        </a:p>
      </dgm:t>
    </dgm:pt>
    <dgm:pt modelId="{D5FFEDEF-1C66-4D95-8DD3-9D0107CFDA8A}" type="parTrans" cxnId="{E704630F-005B-4670-A628-45D8F1F1FCD3}">
      <dgm:prSet/>
      <dgm:spPr/>
      <dgm:t>
        <a:bodyPr/>
        <a:lstStyle/>
        <a:p>
          <a:endParaRPr lang="en-US"/>
        </a:p>
      </dgm:t>
    </dgm:pt>
    <dgm:pt modelId="{04E507AF-AB5F-47D0-94F2-4C9FD01B8B86}" type="sibTrans" cxnId="{E704630F-005B-4670-A628-45D8F1F1FCD3}">
      <dgm:prSet/>
      <dgm:spPr/>
      <dgm:t>
        <a:bodyPr/>
        <a:lstStyle/>
        <a:p>
          <a:endParaRPr lang="en-US"/>
        </a:p>
      </dgm:t>
    </dgm:pt>
    <dgm:pt modelId="{B23ADAF3-2842-470A-8352-919C87341798}" type="pres">
      <dgm:prSet presAssocID="{40099EF1-D0FF-4627-9AD0-31A7A9753800}" presName="Name0" presStyleCnt="0">
        <dgm:presLayoutVars>
          <dgm:dir/>
          <dgm:animLvl val="lvl"/>
          <dgm:resizeHandles val="exact"/>
        </dgm:presLayoutVars>
      </dgm:prSet>
      <dgm:spPr/>
    </dgm:pt>
    <dgm:pt modelId="{E0313335-7CC0-4B3C-8F29-D3598EC3E836}" type="pres">
      <dgm:prSet presAssocID="{1000711F-470A-4ADD-82F4-DD988D681FB2}" presName="linNode" presStyleCnt="0"/>
      <dgm:spPr/>
    </dgm:pt>
    <dgm:pt modelId="{B9ED5DC0-720A-443A-BC16-453864E565AF}" type="pres">
      <dgm:prSet presAssocID="{1000711F-470A-4ADD-82F4-DD988D681FB2}" presName="parentText" presStyleLbl="solidFgAcc1" presStyleIdx="0" presStyleCnt="7">
        <dgm:presLayoutVars>
          <dgm:chMax val="1"/>
          <dgm:bulletEnabled/>
        </dgm:presLayoutVars>
      </dgm:prSet>
      <dgm:spPr/>
    </dgm:pt>
    <dgm:pt modelId="{77825CCF-F3AD-447E-9B9C-932CEF651B9E}" type="pres">
      <dgm:prSet presAssocID="{1000711F-470A-4ADD-82F4-DD988D681FB2}" presName="descendantText" presStyleLbl="alignNode1" presStyleIdx="0" presStyleCnt="7" custLinFactNeighborY="-345">
        <dgm:presLayoutVars>
          <dgm:bulletEnabled/>
        </dgm:presLayoutVars>
      </dgm:prSet>
      <dgm:spPr/>
    </dgm:pt>
    <dgm:pt modelId="{FC3ED6AF-ED9E-4F86-990A-B8A45C99D61D}" type="pres">
      <dgm:prSet presAssocID="{2B9A1D48-82C1-41D1-88F5-2B0FA9732C3D}" presName="sp" presStyleCnt="0"/>
      <dgm:spPr/>
    </dgm:pt>
    <dgm:pt modelId="{BAD28CC9-102E-44CA-BEA0-4D583BEE82FE}" type="pres">
      <dgm:prSet presAssocID="{E5B46779-B1FC-4993-98AF-53DE79F31B87}" presName="linNode" presStyleCnt="0"/>
      <dgm:spPr/>
    </dgm:pt>
    <dgm:pt modelId="{5E08A3A8-560C-43B4-8770-2A5E2767FF9B}" type="pres">
      <dgm:prSet presAssocID="{E5B46779-B1FC-4993-98AF-53DE79F31B87}" presName="parentText" presStyleLbl="solidFgAcc1" presStyleIdx="1" presStyleCnt="7">
        <dgm:presLayoutVars>
          <dgm:chMax val="1"/>
          <dgm:bulletEnabled/>
        </dgm:presLayoutVars>
      </dgm:prSet>
      <dgm:spPr/>
    </dgm:pt>
    <dgm:pt modelId="{6058C62A-5961-432D-BA84-1E8172E5F46C}" type="pres">
      <dgm:prSet presAssocID="{E5B46779-B1FC-4993-98AF-53DE79F31B87}" presName="descendantText" presStyleLbl="alignNode1" presStyleIdx="1" presStyleCnt="7" custLinFactNeighborY="-345">
        <dgm:presLayoutVars>
          <dgm:bulletEnabled/>
        </dgm:presLayoutVars>
      </dgm:prSet>
      <dgm:spPr/>
    </dgm:pt>
    <dgm:pt modelId="{9802D50F-BD37-4EA8-A69A-EB35DCF527E6}" type="pres">
      <dgm:prSet presAssocID="{453F79C8-33D8-447F-A4E5-BB5595326309}" presName="sp" presStyleCnt="0"/>
      <dgm:spPr/>
    </dgm:pt>
    <dgm:pt modelId="{06FB9CF4-EE72-4CE2-898F-DD314B22B815}" type="pres">
      <dgm:prSet presAssocID="{F26155A0-1EBF-4394-B46F-B9361C917DD0}" presName="linNode" presStyleCnt="0"/>
      <dgm:spPr/>
    </dgm:pt>
    <dgm:pt modelId="{5FC1F783-E7AA-4836-A21E-6576F94ACFEC}" type="pres">
      <dgm:prSet presAssocID="{F26155A0-1EBF-4394-B46F-B9361C917DD0}" presName="parentText" presStyleLbl="solidFgAcc1" presStyleIdx="2" presStyleCnt="7">
        <dgm:presLayoutVars>
          <dgm:chMax val="1"/>
          <dgm:bulletEnabled/>
        </dgm:presLayoutVars>
      </dgm:prSet>
      <dgm:spPr/>
    </dgm:pt>
    <dgm:pt modelId="{B4B154BF-0F49-47FF-87B8-95735ECE8538}" type="pres">
      <dgm:prSet presAssocID="{F26155A0-1EBF-4394-B46F-B9361C917DD0}" presName="descendantText" presStyleLbl="alignNode1" presStyleIdx="2" presStyleCnt="7">
        <dgm:presLayoutVars>
          <dgm:bulletEnabled/>
        </dgm:presLayoutVars>
      </dgm:prSet>
      <dgm:spPr/>
    </dgm:pt>
    <dgm:pt modelId="{42DD8C52-6961-4D3E-8565-E49622EA311D}" type="pres">
      <dgm:prSet presAssocID="{5DC3A3EA-AD52-44FF-83A0-8CC8FEBE51D4}" presName="sp" presStyleCnt="0"/>
      <dgm:spPr/>
    </dgm:pt>
    <dgm:pt modelId="{8CD9C9EE-2476-4D6A-B5A9-FD6477B10546}" type="pres">
      <dgm:prSet presAssocID="{582195BE-CFA9-4A6F-AC85-35952272A48D}" presName="linNode" presStyleCnt="0"/>
      <dgm:spPr/>
    </dgm:pt>
    <dgm:pt modelId="{1679545F-6340-43BD-8CD6-0535F393BBA7}" type="pres">
      <dgm:prSet presAssocID="{582195BE-CFA9-4A6F-AC85-35952272A48D}" presName="parentText" presStyleLbl="solidFgAcc1" presStyleIdx="3" presStyleCnt="7">
        <dgm:presLayoutVars>
          <dgm:chMax val="1"/>
          <dgm:bulletEnabled/>
        </dgm:presLayoutVars>
      </dgm:prSet>
      <dgm:spPr/>
    </dgm:pt>
    <dgm:pt modelId="{384517C9-399A-4572-8BF3-4CE5EBDDA521}" type="pres">
      <dgm:prSet presAssocID="{582195BE-CFA9-4A6F-AC85-35952272A48D}" presName="descendantText" presStyleLbl="alignNode1" presStyleIdx="3" presStyleCnt="7">
        <dgm:presLayoutVars>
          <dgm:bulletEnabled/>
        </dgm:presLayoutVars>
      </dgm:prSet>
      <dgm:spPr/>
    </dgm:pt>
    <dgm:pt modelId="{CB22E3AF-CB06-4183-9937-7BE76BF14998}" type="pres">
      <dgm:prSet presAssocID="{3C6A01DA-3EE5-4E31-AEE2-A44BB2E3C80E}" presName="sp" presStyleCnt="0"/>
      <dgm:spPr/>
    </dgm:pt>
    <dgm:pt modelId="{BBD85ECE-2D5F-4516-B2E5-4E7A5C2DC4ED}" type="pres">
      <dgm:prSet presAssocID="{36410689-88BF-4F81-AE75-C1DA9A0520D1}" presName="linNode" presStyleCnt="0"/>
      <dgm:spPr/>
    </dgm:pt>
    <dgm:pt modelId="{855D1643-1E26-407D-AAF8-3FF3E58EC8F0}" type="pres">
      <dgm:prSet presAssocID="{36410689-88BF-4F81-AE75-C1DA9A0520D1}" presName="parentText" presStyleLbl="solidFgAcc1" presStyleIdx="4" presStyleCnt="7">
        <dgm:presLayoutVars>
          <dgm:chMax val="1"/>
          <dgm:bulletEnabled/>
        </dgm:presLayoutVars>
      </dgm:prSet>
      <dgm:spPr/>
    </dgm:pt>
    <dgm:pt modelId="{A4361928-A52F-47C3-BFB0-CD27AF514424}" type="pres">
      <dgm:prSet presAssocID="{36410689-88BF-4F81-AE75-C1DA9A0520D1}" presName="descendantText" presStyleLbl="alignNode1" presStyleIdx="4" presStyleCnt="7">
        <dgm:presLayoutVars>
          <dgm:bulletEnabled/>
        </dgm:presLayoutVars>
      </dgm:prSet>
      <dgm:spPr/>
    </dgm:pt>
    <dgm:pt modelId="{52919D0B-0AC3-4EED-9785-FB8B3D57F6A6}" type="pres">
      <dgm:prSet presAssocID="{8FE75031-0821-43A7-8DC4-A92A5757F32C}" presName="sp" presStyleCnt="0"/>
      <dgm:spPr/>
    </dgm:pt>
    <dgm:pt modelId="{2DC148E4-0743-43BE-A868-1695578337BF}" type="pres">
      <dgm:prSet presAssocID="{FF6BFDFC-B2FD-4C23-B0FB-FBE08C9D7425}" presName="linNode" presStyleCnt="0"/>
      <dgm:spPr/>
    </dgm:pt>
    <dgm:pt modelId="{2C92D640-D0B9-497E-AF15-0383E32CB368}" type="pres">
      <dgm:prSet presAssocID="{FF6BFDFC-B2FD-4C23-B0FB-FBE08C9D7425}" presName="parentText" presStyleLbl="solidFgAcc1" presStyleIdx="5" presStyleCnt="7">
        <dgm:presLayoutVars>
          <dgm:chMax val="1"/>
          <dgm:bulletEnabled/>
        </dgm:presLayoutVars>
      </dgm:prSet>
      <dgm:spPr/>
    </dgm:pt>
    <dgm:pt modelId="{357C4DBA-8B58-43CF-93D5-C4A0FBC6D6FA}" type="pres">
      <dgm:prSet presAssocID="{FF6BFDFC-B2FD-4C23-B0FB-FBE08C9D7425}" presName="descendantText" presStyleLbl="alignNode1" presStyleIdx="5" presStyleCnt="7">
        <dgm:presLayoutVars>
          <dgm:bulletEnabled/>
        </dgm:presLayoutVars>
      </dgm:prSet>
      <dgm:spPr/>
    </dgm:pt>
    <dgm:pt modelId="{290EA444-FE65-4C21-9044-CEFD0891CE55}" type="pres">
      <dgm:prSet presAssocID="{05B06F37-4E53-49FD-9A1E-502C4FC5E4D2}" presName="sp" presStyleCnt="0"/>
      <dgm:spPr/>
    </dgm:pt>
    <dgm:pt modelId="{CD7E4E59-7CAA-4AD4-BB22-763F39A926FA}" type="pres">
      <dgm:prSet presAssocID="{2AC3115F-FD92-4ECD-8D3A-7F176FEF14B4}" presName="linNode" presStyleCnt="0"/>
      <dgm:spPr/>
    </dgm:pt>
    <dgm:pt modelId="{0B57DCD8-CF0D-4C10-80EE-8BBF1BC27BAA}" type="pres">
      <dgm:prSet presAssocID="{2AC3115F-FD92-4ECD-8D3A-7F176FEF14B4}" presName="parentText" presStyleLbl="solidFgAcc1" presStyleIdx="6" presStyleCnt="7">
        <dgm:presLayoutVars>
          <dgm:chMax val="1"/>
          <dgm:bulletEnabled/>
        </dgm:presLayoutVars>
      </dgm:prSet>
      <dgm:spPr/>
    </dgm:pt>
    <dgm:pt modelId="{3B085699-6A7E-41FD-A468-54E29D0761DD}" type="pres">
      <dgm:prSet presAssocID="{2AC3115F-FD92-4ECD-8D3A-7F176FEF14B4}" presName="descendantText" presStyleLbl="alignNode1" presStyleIdx="6" presStyleCnt="7">
        <dgm:presLayoutVars>
          <dgm:bulletEnabled/>
        </dgm:presLayoutVars>
      </dgm:prSet>
      <dgm:spPr/>
    </dgm:pt>
  </dgm:ptLst>
  <dgm:cxnLst>
    <dgm:cxn modelId="{28627A01-B547-4765-94F2-A0EC1EC8CB04}" type="presOf" srcId="{1000711F-470A-4ADD-82F4-DD988D681FB2}" destId="{B9ED5DC0-720A-443A-BC16-453864E565AF}" srcOrd="0" destOrd="0" presId="urn:microsoft.com/office/officeart/2016/7/layout/VerticalHollowActionList"/>
    <dgm:cxn modelId="{4AD73C04-64BD-4AE2-B611-180D9D6F64C9}" srcId="{E5B46779-B1FC-4993-98AF-53DE79F31B87}" destId="{3C316D4F-8E66-4018-97F3-5CB9139D98DA}" srcOrd="0" destOrd="0" parTransId="{0C69B3BB-A136-478F-8637-E6A4763A6960}" sibTransId="{4BF22C7B-89DD-4550-AFD9-9D19B511564C}"/>
    <dgm:cxn modelId="{05922305-C642-44E3-8337-6974E1E62DB5}" type="presOf" srcId="{0045C50C-29B5-436A-A054-6858A2CF41BB}" destId="{384517C9-399A-4572-8BF3-4CE5EBDDA521}" srcOrd="0" destOrd="0" presId="urn:microsoft.com/office/officeart/2016/7/layout/VerticalHollowActionList"/>
    <dgm:cxn modelId="{C8F70207-0E94-410D-86F6-4D6FF25053CD}" type="presOf" srcId="{E5B46779-B1FC-4993-98AF-53DE79F31B87}" destId="{5E08A3A8-560C-43B4-8770-2A5E2767FF9B}" srcOrd="0" destOrd="0" presId="urn:microsoft.com/office/officeart/2016/7/layout/VerticalHollowActionList"/>
    <dgm:cxn modelId="{E704630F-005B-4670-A628-45D8F1F1FCD3}" srcId="{2AC3115F-FD92-4ECD-8D3A-7F176FEF14B4}" destId="{6A9EBB5A-EF70-426C-B642-E74836654F36}" srcOrd="0" destOrd="0" parTransId="{D5FFEDEF-1C66-4D95-8DD3-9D0107CFDA8A}" sibTransId="{04E507AF-AB5F-47D0-94F2-4C9FD01B8B86}"/>
    <dgm:cxn modelId="{BDE0B71D-9EE0-4CD4-862B-221C9FF24560}" type="presOf" srcId="{FF6BFDFC-B2FD-4C23-B0FB-FBE08C9D7425}" destId="{2C92D640-D0B9-497E-AF15-0383E32CB368}" srcOrd="0" destOrd="0" presId="urn:microsoft.com/office/officeart/2016/7/layout/VerticalHollowActionList"/>
    <dgm:cxn modelId="{ACDA4530-6B46-40F2-9790-F7E0084645F7}" type="presOf" srcId="{36410689-88BF-4F81-AE75-C1DA9A0520D1}" destId="{855D1643-1E26-407D-AAF8-3FF3E58EC8F0}" srcOrd="0" destOrd="0" presId="urn:microsoft.com/office/officeart/2016/7/layout/VerticalHollowActionList"/>
    <dgm:cxn modelId="{B206E031-5A55-4952-9329-8FA2F7193411}" type="presOf" srcId="{F26155A0-1EBF-4394-B46F-B9361C917DD0}" destId="{5FC1F783-E7AA-4836-A21E-6576F94ACFEC}" srcOrd="0" destOrd="0" presId="urn:microsoft.com/office/officeart/2016/7/layout/VerticalHollowActionList"/>
    <dgm:cxn modelId="{2B0FA839-ABEF-4D7A-91F7-E80344D29FBF}" srcId="{40099EF1-D0FF-4627-9AD0-31A7A9753800}" destId="{E5B46779-B1FC-4993-98AF-53DE79F31B87}" srcOrd="1" destOrd="0" parTransId="{CCB862CD-8E9D-41B7-839E-D43CDC3CB2D2}" sibTransId="{453F79C8-33D8-447F-A4E5-BB5595326309}"/>
    <dgm:cxn modelId="{FA669A3F-82FD-4DD5-AC71-D47E138D5DAB}" srcId="{40099EF1-D0FF-4627-9AD0-31A7A9753800}" destId="{2AC3115F-FD92-4ECD-8D3A-7F176FEF14B4}" srcOrd="6" destOrd="0" parTransId="{1CF48E02-C7CE-4C4D-BEE8-A2EC4AEFFAC0}" sibTransId="{57C7E64C-1F03-434D-BFC5-C68835657B3A}"/>
    <dgm:cxn modelId="{F32B6D40-B007-467C-B7E2-1E91DB22D0F7}" type="presOf" srcId="{582195BE-CFA9-4A6F-AC85-35952272A48D}" destId="{1679545F-6340-43BD-8CD6-0535F393BBA7}" srcOrd="0" destOrd="0" presId="urn:microsoft.com/office/officeart/2016/7/layout/VerticalHollowActionList"/>
    <dgm:cxn modelId="{CECE5144-6464-42E3-9908-2140E1AC3E9D}" srcId="{582195BE-CFA9-4A6F-AC85-35952272A48D}" destId="{0045C50C-29B5-436A-A054-6858A2CF41BB}" srcOrd="0" destOrd="0" parTransId="{F1EA0C7B-D2D5-456D-95E9-2D78AB71AF61}" sibTransId="{53A3AD11-392F-47CB-9F59-8E9F65B933F3}"/>
    <dgm:cxn modelId="{23E7B04D-0C69-4800-B23B-241CB977B4AF}" type="presOf" srcId="{6A9EBB5A-EF70-426C-B642-E74836654F36}" destId="{3B085699-6A7E-41FD-A468-54E29D0761DD}" srcOrd="0" destOrd="0" presId="urn:microsoft.com/office/officeart/2016/7/layout/VerticalHollowActionList"/>
    <dgm:cxn modelId="{BA7E4959-F8B1-44F0-9839-BF969A67E121}" srcId="{40099EF1-D0FF-4627-9AD0-31A7A9753800}" destId="{582195BE-CFA9-4A6F-AC85-35952272A48D}" srcOrd="3" destOrd="0" parTransId="{1BAE2B66-C14F-4163-86BC-9D76B715D788}" sibTransId="{3C6A01DA-3EE5-4E31-AEE2-A44BB2E3C80E}"/>
    <dgm:cxn modelId="{EDC3E679-1C15-427E-8121-618703C345C8}" srcId="{FF6BFDFC-B2FD-4C23-B0FB-FBE08C9D7425}" destId="{4A341A52-D4E5-4279-97B9-96DC1A2F7946}" srcOrd="0" destOrd="0" parTransId="{83D3CDA0-738D-47D6-8C57-0B4471C36F2E}" sibTransId="{A6646467-04D5-4BC4-BC7E-0332939F7D1D}"/>
    <dgm:cxn modelId="{17689384-60D5-408A-A33D-CD4F1CEE245A}" type="presOf" srcId="{40099EF1-D0FF-4627-9AD0-31A7A9753800}" destId="{B23ADAF3-2842-470A-8352-919C87341798}" srcOrd="0" destOrd="0" presId="urn:microsoft.com/office/officeart/2016/7/layout/VerticalHollowActionList"/>
    <dgm:cxn modelId="{869EE48C-CF97-452E-858C-1B18CFA4A2D8}" type="presOf" srcId="{A9A5675C-4C69-4856-BA5E-1825FBB4F982}" destId="{77825CCF-F3AD-447E-9B9C-932CEF651B9E}" srcOrd="0" destOrd="0" presId="urn:microsoft.com/office/officeart/2016/7/layout/VerticalHollowActionList"/>
    <dgm:cxn modelId="{08C84C96-92EB-4876-A9AD-864BEAA871A0}" srcId="{F26155A0-1EBF-4394-B46F-B9361C917DD0}" destId="{BC653D5C-9768-40AF-AB4B-42BB7E2E40AC}" srcOrd="0" destOrd="0" parTransId="{13D99936-A155-473C-83F5-91FD5C0B7924}" sibTransId="{7CAA0D02-9BA0-41C4-827A-0F4F0C01335D}"/>
    <dgm:cxn modelId="{0155E79C-C914-4DB7-A043-EEFBD4B9B594}" type="presOf" srcId="{3C316D4F-8E66-4018-97F3-5CB9139D98DA}" destId="{6058C62A-5961-432D-BA84-1E8172E5F46C}" srcOrd="0" destOrd="0" presId="urn:microsoft.com/office/officeart/2016/7/layout/VerticalHollowActionList"/>
    <dgm:cxn modelId="{C0F9AAA1-54EE-4019-B510-A4ACB6BBF5BE}" srcId="{40099EF1-D0FF-4627-9AD0-31A7A9753800}" destId="{FF6BFDFC-B2FD-4C23-B0FB-FBE08C9D7425}" srcOrd="5" destOrd="0" parTransId="{75AA6C09-CA8D-4276-B88D-B0D1AA62065D}" sibTransId="{05B06F37-4E53-49FD-9A1E-502C4FC5E4D2}"/>
    <dgm:cxn modelId="{167625B2-F427-4DEA-A749-EEB57F421AD0}" srcId="{40099EF1-D0FF-4627-9AD0-31A7A9753800}" destId="{F26155A0-1EBF-4394-B46F-B9361C917DD0}" srcOrd="2" destOrd="0" parTransId="{EAFBEB10-03FF-4569-BB8E-DB3C4E328194}" sibTransId="{5DC3A3EA-AD52-44FF-83A0-8CC8FEBE51D4}"/>
    <dgm:cxn modelId="{993F22C2-DB24-4A4D-8B53-78F1FB37DF19}" srcId="{1000711F-470A-4ADD-82F4-DD988D681FB2}" destId="{A9A5675C-4C69-4856-BA5E-1825FBB4F982}" srcOrd="0" destOrd="0" parTransId="{A3E0D28A-092C-4AD6-A406-D7CDEDFA046D}" sibTransId="{B0F2516B-36DD-491C-93E1-14DB4C508FE4}"/>
    <dgm:cxn modelId="{FF5AAACE-7B3A-484F-9403-61464500F08C}" srcId="{40099EF1-D0FF-4627-9AD0-31A7A9753800}" destId="{36410689-88BF-4F81-AE75-C1DA9A0520D1}" srcOrd="4" destOrd="0" parTransId="{68D48496-7CB4-4712-9AB7-B614A0373492}" sibTransId="{8FE75031-0821-43A7-8DC4-A92A5757F32C}"/>
    <dgm:cxn modelId="{2FACD7D1-14CF-4DB1-9A9A-3549B5573D5B}" type="presOf" srcId="{BC653D5C-9768-40AF-AB4B-42BB7E2E40AC}" destId="{B4B154BF-0F49-47FF-87B8-95735ECE8538}" srcOrd="0" destOrd="0" presId="urn:microsoft.com/office/officeart/2016/7/layout/VerticalHollowActionList"/>
    <dgm:cxn modelId="{A4C14ED4-B9A0-4CB2-8EF0-6B8F3774ADD3}" srcId="{40099EF1-D0FF-4627-9AD0-31A7A9753800}" destId="{1000711F-470A-4ADD-82F4-DD988D681FB2}" srcOrd="0" destOrd="0" parTransId="{C7ABF14C-ADBB-4027-ADDC-053DD6D11F0E}" sibTransId="{2B9A1D48-82C1-41D1-88F5-2B0FA9732C3D}"/>
    <dgm:cxn modelId="{8BB8B8E9-37FE-4293-A8A4-38688E8604E4}" type="presOf" srcId="{A046F3E0-B42D-4941-8F50-99218E938D2F}" destId="{A4361928-A52F-47C3-BFB0-CD27AF514424}" srcOrd="0" destOrd="0" presId="urn:microsoft.com/office/officeart/2016/7/layout/VerticalHollowActionList"/>
    <dgm:cxn modelId="{8F903EEA-2CE8-463E-B2B0-54538A797C53}" type="presOf" srcId="{4A341A52-D4E5-4279-97B9-96DC1A2F7946}" destId="{357C4DBA-8B58-43CF-93D5-C4A0FBC6D6FA}" srcOrd="0" destOrd="0" presId="urn:microsoft.com/office/officeart/2016/7/layout/VerticalHollowActionList"/>
    <dgm:cxn modelId="{34B344ED-F008-4FFD-AF59-CEA72DE4AB5A}" srcId="{36410689-88BF-4F81-AE75-C1DA9A0520D1}" destId="{A046F3E0-B42D-4941-8F50-99218E938D2F}" srcOrd="0" destOrd="0" parTransId="{1345C7BB-B833-443A-ACC8-62BD759B204C}" sibTransId="{BE6CB4EE-4864-4B50-B9FE-DF5EB61989A3}"/>
    <dgm:cxn modelId="{FE3FA3FF-C3D5-4F30-A23A-76EC4F994109}" type="presOf" srcId="{2AC3115F-FD92-4ECD-8D3A-7F176FEF14B4}" destId="{0B57DCD8-CF0D-4C10-80EE-8BBF1BC27BAA}" srcOrd="0" destOrd="0" presId="urn:microsoft.com/office/officeart/2016/7/layout/VerticalHollowActionList"/>
    <dgm:cxn modelId="{F90A7633-4B42-4AF4-8531-8894FB690109}" type="presParOf" srcId="{B23ADAF3-2842-470A-8352-919C87341798}" destId="{E0313335-7CC0-4B3C-8F29-D3598EC3E836}" srcOrd="0" destOrd="0" presId="urn:microsoft.com/office/officeart/2016/7/layout/VerticalHollowActionList"/>
    <dgm:cxn modelId="{04D87853-FBD7-4EB0-B73C-4A7093AE6DAA}" type="presParOf" srcId="{E0313335-7CC0-4B3C-8F29-D3598EC3E836}" destId="{B9ED5DC0-720A-443A-BC16-453864E565AF}" srcOrd="0" destOrd="0" presId="urn:microsoft.com/office/officeart/2016/7/layout/VerticalHollowActionList"/>
    <dgm:cxn modelId="{854E152E-9DB3-4CD9-A221-340B3D61991C}" type="presParOf" srcId="{E0313335-7CC0-4B3C-8F29-D3598EC3E836}" destId="{77825CCF-F3AD-447E-9B9C-932CEF651B9E}" srcOrd="1" destOrd="0" presId="urn:microsoft.com/office/officeart/2016/7/layout/VerticalHollowActionList"/>
    <dgm:cxn modelId="{82BD93BE-CCA1-406C-97A7-B50800CC8236}" type="presParOf" srcId="{B23ADAF3-2842-470A-8352-919C87341798}" destId="{FC3ED6AF-ED9E-4F86-990A-B8A45C99D61D}" srcOrd="1" destOrd="0" presId="urn:microsoft.com/office/officeart/2016/7/layout/VerticalHollowActionList"/>
    <dgm:cxn modelId="{ACDED16F-40C2-44DF-AA5C-A1D3C26AE256}" type="presParOf" srcId="{B23ADAF3-2842-470A-8352-919C87341798}" destId="{BAD28CC9-102E-44CA-BEA0-4D583BEE82FE}" srcOrd="2" destOrd="0" presId="urn:microsoft.com/office/officeart/2016/7/layout/VerticalHollowActionList"/>
    <dgm:cxn modelId="{0D650275-45B5-4A0C-B6EB-0217EBFD1AFB}" type="presParOf" srcId="{BAD28CC9-102E-44CA-BEA0-4D583BEE82FE}" destId="{5E08A3A8-560C-43B4-8770-2A5E2767FF9B}" srcOrd="0" destOrd="0" presId="urn:microsoft.com/office/officeart/2016/7/layout/VerticalHollowActionList"/>
    <dgm:cxn modelId="{4E058DB9-96B2-451A-9217-A611F525B9A7}" type="presParOf" srcId="{BAD28CC9-102E-44CA-BEA0-4D583BEE82FE}" destId="{6058C62A-5961-432D-BA84-1E8172E5F46C}" srcOrd="1" destOrd="0" presId="urn:microsoft.com/office/officeart/2016/7/layout/VerticalHollowActionList"/>
    <dgm:cxn modelId="{BA7BA574-5EB8-42DC-9299-6053B0552FA8}" type="presParOf" srcId="{B23ADAF3-2842-470A-8352-919C87341798}" destId="{9802D50F-BD37-4EA8-A69A-EB35DCF527E6}" srcOrd="3" destOrd="0" presId="urn:microsoft.com/office/officeart/2016/7/layout/VerticalHollowActionList"/>
    <dgm:cxn modelId="{F5498EDD-A30B-49C0-939E-6D44BA26801B}" type="presParOf" srcId="{B23ADAF3-2842-470A-8352-919C87341798}" destId="{06FB9CF4-EE72-4CE2-898F-DD314B22B815}" srcOrd="4" destOrd="0" presId="urn:microsoft.com/office/officeart/2016/7/layout/VerticalHollowActionList"/>
    <dgm:cxn modelId="{3FAFFE45-A3B1-4CC2-B91F-2B7ABB97A635}" type="presParOf" srcId="{06FB9CF4-EE72-4CE2-898F-DD314B22B815}" destId="{5FC1F783-E7AA-4836-A21E-6576F94ACFEC}" srcOrd="0" destOrd="0" presId="urn:microsoft.com/office/officeart/2016/7/layout/VerticalHollowActionList"/>
    <dgm:cxn modelId="{9B75DE3B-E6BA-4550-9A45-93E0C1D1552C}" type="presParOf" srcId="{06FB9CF4-EE72-4CE2-898F-DD314B22B815}" destId="{B4B154BF-0F49-47FF-87B8-95735ECE8538}" srcOrd="1" destOrd="0" presId="urn:microsoft.com/office/officeart/2016/7/layout/VerticalHollowActionList"/>
    <dgm:cxn modelId="{FAE4C1D3-5D23-4B87-8886-3F0ACBDE8E3C}" type="presParOf" srcId="{B23ADAF3-2842-470A-8352-919C87341798}" destId="{42DD8C52-6961-4D3E-8565-E49622EA311D}" srcOrd="5" destOrd="0" presId="urn:microsoft.com/office/officeart/2016/7/layout/VerticalHollowActionList"/>
    <dgm:cxn modelId="{3571B484-4902-408A-9F2C-A073BBF5A9F2}" type="presParOf" srcId="{B23ADAF3-2842-470A-8352-919C87341798}" destId="{8CD9C9EE-2476-4D6A-B5A9-FD6477B10546}" srcOrd="6" destOrd="0" presId="urn:microsoft.com/office/officeart/2016/7/layout/VerticalHollowActionList"/>
    <dgm:cxn modelId="{9FA440C0-AD14-41A7-8F2B-5939AD94E3CB}" type="presParOf" srcId="{8CD9C9EE-2476-4D6A-B5A9-FD6477B10546}" destId="{1679545F-6340-43BD-8CD6-0535F393BBA7}" srcOrd="0" destOrd="0" presId="urn:microsoft.com/office/officeart/2016/7/layout/VerticalHollowActionList"/>
    <dgm:cxn modelId="{B7032FB8-1546-405C-85D0-34FDE4E377AB}" type="presParOf" srcId="{8CD9C9EE-2476-4D6A-B5A9-FD6477B10546}" destId="{384517C9-399A-4572-8BF3-4CE5EBDDA521}" srcOrd="1" destOrd="0" presId="urn:microsoft.com/office/officeart/2016/7/layout/VerticalHollowActionList"/>
    <dgm:cxn modelId="{C61691E3-A12F-4EBA-8040-EB2531934CC9}" type="presParOf" srcId="{B23ADAF3-2842-470A-8352-919C87341798}" destId="{CB22E3AF-CB06-4183-9937-7BE76BF14998}" srcOrd="7" destOrd="0" presId="urn:microsoft.com/office/officeart/2016/7/layout/VerticalHollowActionList"/>
    <dgm:cxn modelId="{ABDEFA3E-D4EF-448E-88C0-225006C23E3D}" type="presParOf" srcId="{B23ADAF3-2842-470A-8352-919C87341798}" destId="{BBD85ECE-2D5F-4516-B2E5-4E7A5C2DC4ED}" srcOrd="8" destOrd="0" presId="urn:microsoft.com/office/officeart/2016/7/layout/VerticalHollowActionList"/>
    <dgm:cxn modelId="{50001DB3-BFA8-49CB-B4D6-A72B0063B027}" type="presParOf" srcId="{BBD85ECE-2D5F-4516-B2E5-4E7A5C2DC4ED}" destId="{855D1643-1E26-407D-AAF8-3FF3E58EC8F0}" srcOrd="0" destOrd="0" presId="urn:microsoft.com/office/officeart/2016/7/layout/VerticalHollowActionList"/>
    <dgm:cxn modelId="{9FB77646-9465-493A-8009-AAC29A1DC32D}" type="presParOf" srcId="{BBD85ECE-2D5F-4516-B2E5-4E7A5C2DC4ED}" destId="{A4361928-A52F-47C3-BFB0-CD27AF514424}" srcOrd="1" destOrd="0" presId="urn:microsoft.com/office/officeart/2016/7/layout/VerticalHollowActionList"/>
    <dgm:cxn modelId="{7D0EA334-6190-42A7-83C7-10F61B836883}" type="presParOf" srcId="{B23ADAF3-2842-470A-8352-919C87341798}" destId="{52919D0B-0AC3-4EED-9785-FB8B3D57F6A6}" srcOrd="9" destOrd="0" presId="urn:microsoft.com/office/officeart/2016/7/layout/VerticalHollowActionList"/>
    <dgm:cxn modelId="{78E4B419-D340-4014-9E25-F1B2F43CF693}" type="presParOf" srcId="{B23ADAF3-2842-470A-8352-919C87341798}" destId="{2DC148E4-0743-43BE-A868-1695578337BF}" srcOrd="10" destOrd="0" presId="urn:microsoft.com/office/officeart/2016/7/layout/VerticalHollowActionList"/>
    <dgm:cxn modelId="{709AE65D-2B9A-432C-915B-5C22A92EF638}" type="presParOf" srcId="{2DC148E4-0743-43BE-A868-1695578337BF}" destId="{2C92D640-D0B9-497E-AF15-0383E32CB368}" srcOrd="0" destOrd="0" presId="urn:microsoft.com/office/officeart/2016/7/layout/VerticalHollowActionList"/>
    <dgm:cxn modelId="{C246B6BE-9A6F-4BD3-A80E-B4312BF7A13A}" type="presParOf" srcId="{2DC148E4-0743-43BE-A868-1695578337BF}" destId="{357C4DBA-8B58-43CF-93D5-C4A0FBC6D6FA}" srcOrd="1" destOrd="0" presId="urn:microsoft.com/office/officeart/2016/7/layout/VerticalHollowActionList"/>
    <dgm:cxn modelId="{E052A4CB-2D4C-4657-9BE8-CC7D115AA462}" type="presParOf" srcId="{B23ADAF3-2842-470A-8352-919C87341798}" destId="{290EA444-FE65-4C21-9044-CEFD0891CE55}" srcOrd="11" destOrd="0" presId="urn:microsoft.com/office/officeart/2016/7/layout/VerticalHollowActionList"/>
    <dgm:cxn modelId="{629B320E-04A6-466C-8120-A10008D5B3E9}" type="presParOf" srcId="{B23ADAF3-2842-470A-8352-919C87341798}" destId="{CD7E4E59-7CAA-4AD4-BB22-763F39A926FA}" srcOrd="12" destOrd="0" presId="urn:microsoft.com/office/officeart/2016/7/layout/VerticalHollowActionList"/>
    <dgm:cxn modelId="{F3259288-9307-496B-9680-0E17C58B2ECC}" type="presParOf" srcId="{CD7E4E59-7CAA-4AD4-BB22-763F39A926FA}" destId="{0B57DCD8-CF0D-4C10-80EE-8BBF1BC27BAA}" srcOrd="0" destOrd="0" presId="urn:microsoft.com/office/officeart/2016/7/layout/VerticalHollowActionList"/>
    <dgm:cxn modelId="{FB1543D6-7F64-4170-BD91-FA0B3105E7C6}" type="presParOf" srcId="{CD7E4E59-7CAA-4AD4-BB22-763F39A926FA}" destId="{3B085699-6A7E-41FD-A468-54E29D0761DD}" srcOrd="1" destOrd="0" presId="urn:microsoft.com/office/officeart/2016/7/layout/VerticalHollow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49321-645E-4FB5-A74A-6E2F8FA03285}">
      <dsp:nvSpPr>
        <dsp:cNvPr id="0" name=""/>
        <dsp:cNvSpPr/>
      </dsp:nvSpPr>
      <dsp:spPr>
        <a:xfrm>
          <a:off x="0" y="2723"/>
          <a:ext cx="6506304" cy="0"/>
        </a:xfrm>
        <a:prstGeom prst="lin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14676F1-F97C-4D83-8BD4-053F195C636F}">
      <dsp:nvSpPr>
        <dsp:cNvPr id="0" name=""/>
        <dsp:cNvSpPr/>
      </dsp:nvSpPr>
      <dsp:spPr>
        <a:xfrm>
          <a:off x="0" y="2723"/>
          <a:ext cx="6506304" cy="185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dirty="0"/>
            <a:t>Maven is based around the central concept of a build lifecycle. What this means is that the process for building and distributing a particular artifact (project) is clearly defined.</a:t>
          </a:r>
        </a:p>
      </dsp:txBody>
      <dsp:txXfrm>
        <a:off x="0" y="2723"/>
        <a:ext cx="6506304" cy="1857464"/>
      </dsp:txXfrm>
    </dsp:sp>
    <dsp:sp modelId="{0E8ADAA9-6DE0-4C56-AFDE-3338EFCF164D}">
      <dsp:nvSpPr>
        <dsp:cNvPr id="0" name=""/>
        <dsp:cNvSpPr/>
      </dsp:nvSpPr>
      <dsp:spPr>
        <a:xfrm>
          <a:off x="0" y="1860187"/>
          <a:ext cx="6506304" cy="0"/>
        </a:xfrm>
        <a:prstGeom prst="line">
          <a:avLst/>
        </a:prstGeom>
        <a:solidFill>
          <a:schemeClr val="accent2">
            <a:hueOff val="-82827"/>
            <a:satOff val="-27168"/>
            <a:lumOff val="-9901"/>
            <a:alphaOff val="0"/>
          </a:schemeClr>
        </a:solidFill>
        <a:ln w="34925" cap="flat" cmpd="sng" algn="in">
          <a:solidFill>
            <a:schemeClr val="accent2">
              <a:hueOff val="-82827"/>
              <a:satOff val="-27168"/>
              <a:lumOff val="-99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555113-81F5-41C2-9CD4-F68B45DF07D1}">
      <dsp:nvSpPr>
        <dsp:cNvPr id="0" name=""/>
        <dsp:cNvSpPr/>
      </dsp:nvSpPr>
      <dsp:spPr>
        <a:xfrm>
          <a:off x="0" y="1860187"/>
          <a:ext cx="6506304" cy="185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a:t>For the person building a project, this means that it is only necessary to learn a small set of commands to build any Maven project, and the POM will ensure they get the results they desired.</a:t>
          </a:r>
        </a:p>
      </dsp:txBody>
      <dsp:txXfrm>
        <a:off x="0" y="1860187"/>
        <a:ext cx="6506304" cy="1857464"/>
      </dsp:txXfrm>
    </dsp:sp>
    <dsp:sp modelId="{3A356FFA-9175-498E-93C5-166C00E88DA0}">
      <dsp:nvSpPr>
        <dsp:cNvPr id="0" name=""/>
        <dsp:cNvSpPr/>
      </dsp:nvSpPr>
      <dsp:spPr>
        <a:xfrm>
          <a:off x="0" y="3717652"/>
          <a:ext cx="6506304" cy="0"/>
        </a:xfrm>
        <a:prstGeom prst="line">
          <a:avLst/>
        </a:prstGeom>
        <a:solidFill>
          <a:schemeClr val="accent2">
            <a:hueOff val="-165654"/>
            <a:satOff val="-54335"/>
            <a:lumOff val="-19803"/>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B457D2-32A0-4C63-9AB0-3EEDB3AC8514}">
      <dsp:nvSpPr>
        <dsp:cNvPr id="0" name=""/>
        <dsp:cNvSpPr/>
      </dsp:nvSpPr>
      <dsp:spPr>
        <a:xfrm>
          <a:off x="0" y="3717652"/>
          <a:ext cx="6506304" cy="18574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US" sz="2000" kern="1200"/>
            <a:t>There are three built-in build lifecycles: </a:t>
          </a:r>
          <a:r>
            <a:rPr lang="en-US" sz="2000" i="1" kern="1200"/>
            <a:t>default</a:t>
          </a:r>
          <a:r>
            <a:rPr lang="en-US" sz="2000" kern="1200"/>
            <a:t>, </a:t>
          </a:r>
          <a:r>
            <a:rPr lang="en-US" sz="2000" i="1" kern="1200"/>
            <a:t>clean</a:t>
          </a:r>
          <a:r>
            <a:rPr lang="en-US" sz="2000" kern="1200"/>
            <a:t> and </a:t>
          </a:r>
          <a:r>
            <a:rPr lang="en-US" sz="2000" i="1" kern="1200"/>
            <a:t>site</a:t>
          </a:r>
          <a:r>
            <a:rPr lang="en-US" sz="2000" kern="1200"/>
            <a:t>. The </a:t>
          </a:r>
          <a:r>
            <a:rPr lang="en-US" sz="2000" i="1" u="sng" kern="1200"/>
            <a:t>default</a:t>
          </a:r>
          <a:r>
            <a:rPr lang="en-US" sz="2000" kern="1200"/>
            <a:t> lifecycle handles your project deployment, the </a:t>
          </a:r>
          <a:r>
            <a:rPr lang="en-US" sz="2000" i="1" u="sng" kern="1200"/>
            <a:t>clean</a:t>
          </a:r>
          <a:r>
            <a:rPr lang="en-US" sz="2000" kern="1200"/>
            <a:t> lifecycle handles project cleaning, while the </a:t>
          </a:r>
          <a:r>
            <a:rPr lang="en-US" sz="2000" i="1" u="sng" kern="1200"/>
            <a:t>site</a:t>
          </a:r>
          <a:r>
            <a:rPr lang="en-US" sz="2000" kern="1200"/>
            <a:t> lifecycle handles the creation of your project's web site.</a:t>
          </a:r>
        </a:p>
      </dsp:txBody>
      <dsp:txXfrm>
        <a:off x="0" y="3717652"/>
        <a:ext cx="6506304" cy="18574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825CCF-F3AD-447E-9B9C-932CEF651B9E}">
      <dsp:nvSpPr>
        <dsp:cNvPr id="0" name=""/>
        <dsp:cNvSpPr/>
      </dsp:nvSpPr>
      <dsp:spPr>
        <a:xfrm>
          <a:off x="2023607" y="1"/>
          <a:ext cx="8094428" cy="531793"/>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054" tIns="135076" rIns="157054" bIns="135076" numCol="1" spcCol="1270" anchor="ctr" anchorCtr="0">
          <a:noAutofit/>
        </a:bodyPr>
        <a:lstStyle/>
        <a:p>
          <a:pPr marL="0" lvl="0" indent="0" algn="l" defTabSz="800100">
            <a:lnSpc>
              <a:spcPct val="90000"/>
            </a:lnSpc>
            <a:spcBef>
              <a:spcPct val="0"/>
            </a:spcBef>
            <a:spcAft>
              <a:spcPct val="35000"/>
            </a:spcAft>
            <a:buNone/>
          </a:pPr>
          <a:r>
            <a:rPr lang="en-US" sz="1800" kern="1200" dirty="0"/>
            <a:t>validate - validate the project is correct and all necessary information is available</a:t>
          </a:r>
        </a:p>
      </dsp:txBody>
      <dsp:txXfrm>
        <a:off x="2023607" y="1"/>
        <a:ext cx="8094428" cy="531793"/>
      </dsp:txXfrm>
    </dsp:sp>
    <dsp:sp modelId="{B9ED5DC0-720A-443A-BC16-453864E565AF}">
      <dsp:nvSpPr>
        <dsp:cNvPr id="0" name=""/>
        <dsp:cNvSpPr/>
      </dsp:nvSpPr>
      <dsp:spPr>
        <a:xfrm>
          <a:off x="0" y="1836"/>
          <a:ext cx="2023607" cy="531793"/>
        </a:xfrm>
        <a:prstGeom prst="rect">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083" tIns="52529" rIns="107083" bIns="52529" numCol="1" spcCol="1270" anchor="ctr" anchorCtr="0">
          <a:noAutofit/>
        </a:bodyPr>
        <a:lstStyle/>
        <a:p>
          <a:pPr marL="0" lvl="0" indent="0" algn="ctr" defTabSz="1066800">
            <a:lnSpc>
              <a:spcPct val="90000"/>
            </a:lnSpc>
            <a:spcBef>
              <a:spcPct val="0"/>
            </a:spcBef>
            <a:spcAft>
              <a:spcPct val="35000"/>
            </a:spcAft>
            <a:buNone/>
          </a:pPr>
          <a:r>
            <a:rPr lang="en-US" sz="2400" kern="1200" dirty="0"/>
            <a:t>Validate</a:t>
          </a:r>
          <a:endParaRPr lang="en-US" sz="2800" kern="1200" dirty="0"/>
        </a:p>
      </dsp:txBody>
      <dsp:txXfrm>
        <a:off x="0" y="1836"/>
        <a:ext cx="2023607" cy="531793"/>
      </dsp:txXfrm>
    </dsp:sp>
    <dsp:sp modelId="{6058C62A-5961-432D-BA84-1E8172E5F46C}">
      <dsp:nvSpPr>
        <dsp:cNvPr id="0" name=""/>
        <dsp:cNvSpPr/>
      </dsp:nvSpPr>
      <dsp:spPr>
        <a:xfrm>
          <a:off x="2023607" y="563702"/>
          <a:ext cx="8094428" cy="531793"/>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054" tIns="135076" rIns="157054" bIns="135076" numCol="1" spcCol="1270" anchor="ctr" anchorCtr="0">
          <a:noAutofit/>
        </a:bodyPr>
        <a:lstStyle/>
        <a:p>
          <a:pPr marL="0" lvl="0" indent="0" algn="l" defTabSz="800100">
            <a:lnSpc>
              <a:spcPct val="90000"/>
            </a:lnSpc>
            <a:spcBef>
              <a:spcPct val="0"/>
            </a:spcBef>
            <a:spcAft>
              <a:spcPct val="35000"/>
            </a:spcAft>
            <a:buNone/>
          </a:pPr>
          <a:r>
            <a:rPr lang="en-US" sz="1800" kern="1200" dirty="0"/>
            <a:t>compile - compile the source code of the project</a:t>
          </a:r>
        </a:p>
      </dsp:txBody>
      <dsp:txXfrm>
        <a:off x="2023607" y="563702"/>
        <a:ext cx="8094428" cy="531793"/>
      </dsp:txXfrm>
    </dsp:sp>
    <dsp:sp modelId="{5E08A3A8-560C-43B4-8770-2A5E2767FF9B}">
      <dsp:nvSpPr>
        <dsp:cNvPr id="0" name=""/>
        <dsp:cNvSpPr/>
      </dsp:nvSpPr>
      <dsp:spPr>
        <a:xfrm>
          <a:off x="0" y="565537"/>
          <a:ext cx="2023607" cy="531793"/>
        </a:xfrm>
        <a:prstGeom prst="rect">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083" tIns="52529" rIns="107083" bIns="52529" numCol="1" spcCol="1270" anchor="ctr" anchorCtr="0">
          <a:noAutofit/>
        </a:bodyPr>
        <a:lstStyle/>
        <a:p>
          <a:pPr marL="0" lvl="0" indent="0" algn="ctr" defTabSz="1066800">
            <a:lnSpc>
              <a:spcPct val="90000"/>
            </a:lnSpc>
            <a:spcBef>
              <a:spcPct val="0"/>
            </a:spcBef>
            <a:spcAft>
              <a:spcPct val="35000"/>
            </a:spcAft>
            <a:buNone/>
          </a:pPr>
          <a:r>
            <a:rPr lang="en-US" sz="2400" kern="1200" dirty="0"/>
            <a:t>Compile</a:t>
          </a:r>
          <a:endParaRPr lang="en-US" sz="2800" kern="1200" dirty="0"/>
        </a:p>
      </dsp:txBody>
      <dsp:txXfrm>
        <a:off x="0" y="565537"/>
        <a:ext cx="2023607" cy="531793"/>
      </dsp:txXfrm>
    </dsp:sp>
    <dsp:sp modelId="{B4B154BF-0F49-47FF-87B8-95735ECE8538}">
      <dsp:nvSpPr>
        <dsp:cNvPr id="0" name=""/>
        <dsp:cNvSpPr/>
      </dsp:nvSpPr>
      <dsp:spPr>
        <a:xfrm>
          <a:off x="2023607" y="1129238"/>
          <a:ext cx="8094428" cy="531793"/>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054" tIns="135076" rIns="157054" bIns="135076" numCol="1" spcCol="1270" anchor="ctr" anchorCtr="0">
          <a:noAutofit/>
        </a:bodyPr>
        <a:lstStyle/>
        <a:p>
          <a:pPr marL="0" lvl="0" indent="0" algn="l" defTabSz="800100">
            <a:lnSpc>
              <a:spcPct val="90000"/>
            </a:lnSpc>
            <a:spcBef>
              <a:spcPct val="0"/>
            </a:spcBef>
            <a:spcAft>
              <a:spcPct val="35000"/>
            </a:spcAft>
            <a:buNone/>
          </a:pPr>
          <a:r>
            <a:rPr lang="en-US" sz="1800" kern="1200"/>
            <a:t>test - test the compiled source code using a suitable unit testing framework. These tests should not require the code be packaged or deployed</a:t>
          </a:r>
        </a:p>
      </dsp:txBody>
      <dsp:txXfrm>
        <a:off x="2023607" y="1129238"/>
        <a:ext cx="8094428" cy="531793"/>
      </dsp:txXfrm>
    </dsp:sp>
    <dsp:sp modelId="{5FC1F783-E7AA-4836-A21E-6576F94ACFEC}">
      <dsp:nvSpPr>
        <dsp:cNvPr id="0" name=""/>
        <dsp:cNvSpPr/>
      </dsp:nvSpPr>
      <dsp:spPr>
        <a:xfrm>
          <a:off x="0" y="1129238"/>
          <a:ext cx="2023607" cy="531793"/>
        </a:xfrm>
        <a:prstGeom prst="rect">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083" tIns="52529" rIns="107083" bIns="52529" numCol="1" spcCol="1270" anchor="ctr" anchorCtr="0">
          <a:noAutofit/>
        </a:bodyPr>
        <a:lstStyle/>
        <a:p>
          <a:pPr marL="0" lvl="0" indent="0" algn="ctr" defTabSz="1066800">
            <a:lnSpc>
              <a:spcPct val="90000"/>
            </a:lnSpc>
            <a:spcBef>
              <a:spcPct val="0"/>
            </a:spcBef>
            <a:spcAft>
              <a:spcPct val="35000"/>
            </a:spcAft>
            <a:buNone/>
          </a:pPr>
          <a:r>
            <a:rPr lang="en-US" sz="2400" kern="1200" dirty="0"/>
            <a:t>Test</a:t>
          </a:r>
          <a:endParaRPr lang="en-US" sz="2800" kern="1200" dirty="0"/>
        </a:p>
      </dsp:txBody>
      <dsp:txXfrm>
        <a:off x="0" y="1129238"/>
        <a:ext cx="2023607" cy="531793"/>
      </dsp:txXfrm>
    </dsp:sp>
    <dsp:sp modelId="{384517C9-399A-4572-8BF3-4CE5EBDDA521}">
      <dsp:nvSpPr>
        <dsp:cNvPr id="0" name=""/>
        <dsp:cNvSpPr/>
      </dsp:nvSpPr>
      <dsp:spPr>
        <a:xfrm>
          <a:off x="2023607" y="1692940"/>
          <a:ext cx="8094428" cy="531793"/>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054" tIns="135076" rIns="157054" bIns="135076" numCol="1" spcCol="1270" anchor="ctr" anchorCtr="0">
          <a:noAutofit/>
        </a:bodyPr>
        <a:lstStyle/>
        <a:p>
          <a:pPr marL="0" lvl="0" indent="0" algn="l" defTabSz="800100">
            <a:lnSpc>
              <a:spcPct val="90000"/>
            </a:lnSpc>
            <a:spcBef>
              <a:spcPct val="0"/>
            </a:spcBef>
            <a:spcAft>
              <a:spcPct val="35000"/>
            </a:spcAft>
            <a:buNone/>
          </a:pPr>
          <a:r>
            <a:rPr lang="en-US" sz="1800" kern="1200"/>
            <a:t>package - take the compiled code and package it in its distributable format, such as a JAR.</a:t>
          </a:r>
        </a:p>
      </dsp:txBody>
      <dsp:txXfrm>
        <a:off x="2023607" y="1692940"/>
        <a:ext cx="8094428" cy="531793"/>
      </dsp:txXfrm>
    </dsp:sp>
    <dsp:sp modelId="{1679545F-6340-43BD-8CD6-0535F393BBA7}">
      <dsp:nvSpPr>
        <dsp:cNvPr id="0" name=""/>
        <dsp:cNvSpPr/>
      </dsp:nvSpPr>
      <dsp:spPr>
        <a:xfrm>
          <a:off x="0" y="1692940"/>
          <a:ext cx="2023607" cy="531793"/>
        </a:xfrm>
        <a:prstGeom prst="rect">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083" tIns="52529" rIns="107083" bIns="52529" numCol="1" spcCol="1270" anchor="ctr" anchorCtr="0">
          <a:noAutofit/>
        </a:bodyPr>
        <a:lstStyle/>
        <a:p>
          <a:pPr marL="0" lvl="0" indent="0" algn="ctr" defTabSz="1066800">
            <a:lnSpc>
              <a:spcPct val="90000"/>
            </a:lnSpc>
            <a:spcBef>
              <a:spcPct val="0"/>
            </a:spcBef>
            <a:spcAft>
              <a:spcPct val="35000"/>
            </a:spcAft>
            <a:buNone/>
          </a:pPr>
          <a:r>
            <a:rPr lang="en-US" sz="2400" kern="1200" dirty="0"/>
            <a:t>Package</a:t>
          </a:r>
          <a:endParaRPr lang="en-US" sz="2800" kern="1200" dirty="0"/>
        </a:p>
      </dsp:txBody>
      <dsp:txXfrm>
        <a:off x="0" y="1692940"/>
        <a:ext cx="2023607" cy="531793"/>
      </dsp:txXfrm>
    </dsp:sp>
    <dsp:sp modelId="{A4361928-A52F-47C3-BFB0-CD27AF514424}">
      <dsp:nvSpPr>
        <dsp:cNvPr id="0" name=""/>
        <dsp:cNvSpPr/>
      </dsp:nvSpPr>
      <dsp:spPr>
        <a:xfrm>
          <a:off x="2023607" y="2256641"/>
          <a:ext cx="8094428" cy="531793"/>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054" tIns="135076" rIns="157054" bIns="135076" numCol="1" spcCol="1270" anchor="ctr" anchorCtr="0">
          <a:noAutofit/>
        </a:bodyPr>
        <a:lstStyle/>
        <a:p>
          <a:pPr marL="0" lvl="0" indent="0" algn="l" defTabSz="800100">
            <a:lnSpc>
              <a:spcPct val="90000"/>
            </a:lnSpc>
            <a:spcBef>
              <a:spcPct val="0"/>
            </a:spcBef>
            <a:spcAft>
              <a:spcPct val="35000"/>
            </a:spcAft>
            <a:buNone/>
          </a:pPr>
          <a:r>
            <a:rPr lang="en-US" sz="1800" kern="1200"/>
            <a:t>verify - run any checks on results of integration tests to ensure quality criteria are met</a:t>
          </a:r>
        </a:p>
      </dsp:txBody>
      <dsp:txXfrm>
        <a:off x="2023607" y="2256641"/>
        <a:ext cx="8094428" cy="531793"/>
      </dsp:txXfrm>
    </dsp:sp>
    <dsp:sp modelId="{855D1643-1E26-407D-AAF8-3FF3E58EC8F0}">
      <dsp:nvSpPr>
        <dsp:cNvPr id="0" name=""/>
        <dsp:cNvSpPr/>
      </dsp:nvSpPr>
      <dsp:spPr>
        <a:xfrm>
          <a:off x="0" y="2256641"/>
          <a:ext cx="2023607" cy="531793"/>
        </a:xfrm>
        <a:prstGeom prst="rect">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083" tIns="52529" rIns="107083" bIns="52529" numCol="1" spcCol="1270" anchor="ctr" anchorCtr="0">
          <a:noAutofit/>
        </a:bodyPr>
        <a:lstStyle/>
        <a:p>
          <a:pPr marL="0" lvl="0" indent="0" algn="ctr" defTabSz="1066800">
            <a:lnSpc>
              <a:spcPct val="90000"/>
            </a:lnSpc>
            <a:spcBef>
              <a:spcPct val="0"/>
            </a:spcBef>
            <a:spcAft>
              <a:spcPct val="35000"/>
            </a:spcAft>
            <a:buNone/>
          </a:pPr>
          <a:r>
            <a:rPr lang="en-US" sz="2400" kern="1200" dirty="0"/>
            <a:t>Verify</a:t>
          </a:r>
          <a:endParaRPr lang="en-US" sz="2800" kern="1200" dirty="0"/>
        </a:p>
      </dsp:txBody>
      <dsp:txXfrm>
        <a:off x="0" y="2256641"/>
        <a:ext cx="2023607" cy="531793"/>
      </dsp:txXfrm>
    </dsp:sp>
    <dsp:sp modelId="{357C4DBA-8B58-43CF-93D5-C4A0FBC6D6FA}">
      <dsp:nvSpPr>
        <dsp:cNvPr id="0" name=""/>
        <dsp:cNvSpPr/>
      </dsp:nvSpPr>
      <dsp:spPr>
        <a:xfrm>
          <a:off x="2023607" y="2820342"/>
          <a:ext cx="8094428" cy="531793"/>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054" tIns="135076" rIns="157054" bIns="135076" numCol="1" spcCol="1270" anchor="ctr" anchorCtr="0">
          <a:noAutofit/>
        </a:bodyPr>
        <a:lstStyle/>
        <a:p>
          <a:pPr marL="0" lvl="0" indent="0" algn="l" defTabSz="800100">
            <a:lnSpc>
              <a:spcPct val="90000"/>
            </a:lnSpc>
            <a:spcBef>
              <a:spcPct val="0"/>
            </a:spcBef>
            <a:spcAft>
              <a:spcPct val="35000"/>
            </a:spcAft>
            <a:buNone/>
          </a:pPr>
          <a:r>
            <a:rPr lang="en-US" sz="1800" kern="1200"/>
            <a:t>install - install the package into the local repository, for use as a dependency in other projects locally</a:t>
          </a:r>
        </a:p>
      </dsp:txBody>
      <dsp:txXfrm>
        <a:off x="2023607" y="2820342"/>
        <a:ext cx="8094428" cy="531793"/>
      </dsp:txXfrm>
    </dsp:sp>
    <dsp:sp modelId="{2C92D640-D0B9-497E-AF15-0383E32CB368}">
      <dsp:nvSpPr>
        <dsp:cNvPr id="0" name=""/>
        <dsp:cNvSpPr/>
      </dsp:nvSpPr>
      <dsp:spPr>
        <a:xfrm>
          <a:off x="0" y="2820342"/>
          <a:ext cx="2023607" cy="531793"/>
        </a:xfrm>
        <a:prstGeom prst="rect">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083" tIns="52529" rIns="107083" bIns="52529" numCol="1" spcCol="1270" anchor="ctr" anchorCtr="0">
          <a:noAutofit/>
        </a:bodyPr>
        <a:lstStyle/>
        <a:p>
          <a:pPr marL="0" lvl="0" indent="0" algn="ctr" defTabSz="1066800">
            <a:lnSpc>
              <a:spcPct val="90000"/>
            </a:lnSpc>
            <a:spcBef>
              <a:spcPct val="0"/>
            </a:spcBef>
            <a:spcAft>
              <a:spcPct val="35000"/>
            </a:spcAft>
            <a:buNone/>
          </a:pPr>
          <a:r>
            <a:rPr lang="en-US" sz="2400" kern="1200" dirty="0"/>
            <a:t>Install</a:t>
          </a:r>
          <a:endParaRPr lang="en-US" sz="2800" kern="1200" dirty="0"/>
        </a:p>
      </dsp:txBody>
      <dsp:txXfrm>
        <a:off x="0" y="2820342"/>
        <a:ext cx="2023607" cy="531793"/>
      </dsp:txXfrm>
    </dsp:sp>
    <dsp:sp modelId="{3B085699-6A7E-41FD-A468-54E29D0761DD}">
      <dsp:nvSpPr>
        <dsp:cNvPr id="0" name=""/>
        <dsp:cNvSpPr/>
      </dsp:nvSpPr>
      <dsp:spPr>
        <a:xfrm>
          <a:off x="2023607" y="3384043"/>
          <a:ext cx="8094428" cy="531793"/>
        </a:xfrm>
        <a:prstGeom prst="rect">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7054" tIns="135076" rIns="157054" bIns="135076" numCol="1" spcCol="1270" anchor="ctr" anchorCtr="0">
          <a:noAutofit/>
        </a:bodyPr>
        <a:lstStyle/>
        <a:p>
          <a:pPr marL="0" lvl="0" indent="0" algn="l" defTabSz="800100">
            <a:lnSpc>
              <a:spcPct val="90000"/>
            </a:lnSpc>
            <a:spcBef>
              <a:spcPct val="0"/>
            </a:spcBef>
            <a:spcAft>
              <a:spcPct val="35000"/>
            </a:spcAft>
            <a:buNone/>
          </a:pPr>
          <a:r>
            <a:rPr lang="en-US" sz="1800" kern="1200"/>
            <a:t>deploy - done in the build environment, copies the final package to the remote repository for sharing with other developers and projects.</a:t>
          </a:r>
        </a:p>
      </dsp:txBody>
      <dsp:txXfrm>
        <a:off x="2023607" y="3384043"/>
        <a:ext cx="8094428" cy="531793"/>
      </dsp:txXfrm>
    </dsp:sp>
    <dsp:sp modelId="{0B57DCD8-CF0D-4C10-80EE-8BBF1BC27BAA}">
      <dsp:nvSpPr>
        <dsp:cNvPr id="0" name=""/>
        <dsp:cNvSpPr/>
      </dsp:nvSpPr>
      <dsp:spPr>
        <a:xfrm>
          <a:off x="0" y="3384043"/>
          <a:ext cx="2023607" cy="531793"/>
        </a:xfrm>
        <a:prstGeom prst="rect">
          <a:avLst/>
        </a:prstGeom>
        <a:solidFill>
          <a:schemeClr val="l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7083" tIns="52529" rIns="107083" bIns="52529" numCol="1" spcCol="1270" anchor="ctr" anchorCtr="0">
          <a:noAutofit/>
        </a:bodyPr>
        <a:lstStyle/>
        <a:p>
          <a:pPr marL="0" lvl="0" indent="0" algn="ctr" defTabSz="1066800">
            <a:lnSpc>
              <a:spcPct val="90000"/>
            </a:lnSpc>
            <a:spcBef>
              <a:spcPct val="0"/>
            </a:spcBef>
            <a:spcAft>
              <a:spcPct val="35000"/>
            </a:spcAft>
            <a:buNone/>
          </a:pPr>
          <a:r>
            <a:rPr lang="en-US" sz="2400" kern="1200" dirty="0"/>
            <a:t>Deploy</a:t>
          </a:r>
          <a:endParaRPr lang="en-US" sz="2800" kern="1200" dirty="0"/>
        </a:p>
      </dsp:txBody>
      <dsp:txXfrm>
        <a:off x="0" y="3384043"/>
        <a:ext cx="2023607" cy="531793"/>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15-Nov-21</a:t>
            </a:fld>
            <a:endParaRPr lang="en-US" dirty="0"/>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dirty="0"/>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15-Nov-21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dirty="0"/>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6BC8106-034A-47C1-ADA6-0A1F9E0E7474}" type="slidenum">
              <a:rPr lang="en-US" smtClean="0"/>
              <a:t>1</a:t>
            </a:fld>
            <a:endParaRPr lang="en-US" dirty="0"/>
          </a:p>
        </p:txBody>
      </p:sp>
    </p:spTree>
    <p:extLst>
      <p:ext uri="{BB962C8B-B14F-4D97-AF65-F5344CB8AC3E}">
        <p14:creationId xmlns:p14="http://schemas.microsoft.com/office/powerpoint/2010/main" val="3095859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15-Nov-21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779624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05142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45499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15-Nov-21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150405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15-Nov-21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6594190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15-Nov-21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33219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15-Nov-21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69596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15-Nov-21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279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15-Nov-21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09832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15-Nov-21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84512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15-Nov-21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639386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15-Nov-21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15156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localhost:8080/"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www.simplilearn.com/tutorials/java-tutorial" TargetMode="External"/><Relationship Id="rId2" Type="http://schemas.openxmlformats.org/officeDocument/2006/relationships/hyperlink" Target="https://www.simplilearn.com/project-management-skills-article" TargetMode="External"/><Relationship Id="rId1" Type="http://schemas.openxmlformats.org/officeDocument/2006/relationships/slideLayout" Target="../slideLayouts/slideLayout2.xml"/><Relationship Id="rId4" Type="http://schemas.openxmlformats.org/officeDocument/2006/relationships/hyperlink" Target="https://www.simplilearn.com/introducing-simplilearns-full-stack-java-developer-masters-program-article" TargetMode="Externa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172.16.51.38:8080/MavenAPP" TargetMode="External"/><Relationship Id="rId2" Type="http://schemas.openxmlformats.org/officeDocument/2006/relationships/hyperlink" Target="http://172.16.51.38:8080/"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2" name="Title 1">
            <a:extLst>
              <a:ext uri="{FF2B5EF4-FFF2-40B4-BE49-F238E27FC236}">
                <a16:creationId xmlns:a16="http://schemas.microsoft.com/office/drawing/2014/main" id="{A5C93519-6B29-1346-9FCB-0835B80531A4}"/>
              </a:ext>
            </a:extLst>
          </p:cNvPr>
          <p:cNvSpPr>
            <a:spLocks noGrp="1"/>
          </p:cNvSpPr>
          <p:nvPr>
            <p:ph type="ctrTitle"/>
          </p:nvPr>
        </p:nvSpPr>
        <p:spPr>
          <a:xfrm>
            <a:off x="2100658" y="2379887"/>
            <a:ext cx="8361229" cy="2098226"/>
          </a:xfrm>
        </p:spPr>
        <p:txBody>
          <a:bodyPr>
            <a:normAutofit/>
          </a:bodyPr>
          <a:lstStyle/>
          <a:p>
            <a:r>
              <a:rPr lang="en-US" b="1" dirty="0">
                <a:solidFill>
                  <a:schemeClr val="bg2"/>
                </a:solidFill>
              </a:rPr>
              <a:t>Continuous Integration</a:t>
            </a:r>
          </a:p>
        </p:txBody>
      </p:sp>
    </p:spTree>
    <p:extLst>
      <p:ext uri="{BB962C8B-B14F-4D97-AF65-F5344CB8AC3E}">
        <p14:creationId xmlns:p14="http://schemas.microsoft.com/office/powerpoint/2010/main" val="15465803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AAC39AA-9E6C-4B86-A59F-4F1C9C9D85D6}"/>
              </a:ext>
            </a:extLst>
          </p:cNvPr>
          <p:cNvPicPr>
            <a:picLocks noChangeAspect="1"/>
          </p:cNvPicPr>
          <p:nvPr/>
        </p:nvPicPr>
        <p:blipFill>
          <a:blip r:embed="rId2"/>
          <a:stretch>
            <a:fillRect/>
          </a:stretch>
        </p:blipFill>
        <p:spPr>
          <a:xfrm>
            <a:off x="1123592" y="480515"/>
            <a:ext cx="9944814" cy="5892302"/>
          </a:xfrm>
          <a:prstGeom prst="rect">
            <a:avLst/>
          </a:prstGeom>
        </p:spPr>
      </p:pic>
    </p:spTree>
    <p:extLst>
      <p:ext uri="{BB962C8B-B14F-4D97-AF65-F5344CB8AC3E}">
        <p14:creationId xmlns:p14="http://schemas.microsoft.com/office/powerpoint/2010/main" val="1878949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D55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D33D8DE-90C3-4913-A2C5-AF200C5E24BD}"/>
              </a:ext>
            </a:extLst>
          </p:cNvPr>
          <p:cNvPicPr>
            <a:picLocks noChangeAspect="1"/>
          </p:cNvPicPr>
          <p:nvPr/>
        </p:nvPicPr>
        <p:blipFill>
          <a:blip r:embed="rId2"/>
          <a:stretch>
            <a:fillRect/>
          </a:stretch>
        </p:blipFill>
        <p:spPr>
          <a:xfrm>
            <a:off x="1159097" y="800100"/>
            <a:ext cx="9873806" cy="5257801"/>
          </a:xfrm>
          <a:prstGeom prst="rect">
            <a:avLst/>
          </a:prstGeom>
        </p:spPr>
      </p:pic>
    </p:spTree>
    <p:extLst>
      <p:ext uri="{BB962C8B-B14F-4D97-AF65-F5344CB8AC3E}">
        <p14:creationId xmlns:p14="http://schemas.microsoft.com/office/powerpoint/2010/main" val="39732017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48C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D6AF176A-1448-4964-89A0-95DB1270A0CA}"/>
              </a:ext>
            </a:extLst>
          </p:cNvPr>
          <p:cNvPicPr>
            <a:picLocks noChangeAspect="1"/>
          </p:cNvPicPr>
          <p:nvPr/>
        </p:nvPicPr>
        <p:blipFill>
          <a:blip r:embed="rId2"/>
          <a:stretch>
            <a:fillRect/>
          </a:stretch>
        </p:blipFill>
        <p:spPr>
          <a:xfrm>
            <a:off x="785089" y="800100"/>
            <a:ext cx="10621822" cy="5257801"/>
          </a:xfrm>
          <a:prstGeom prst="rect">
            <a:avLst/>
          </a:prstGeom>
        </p:spPr>
      </p:pic>
    </p:spTree>
    <p:extLst>
      <p:ext uri="{BB962C8B-B14F-4D97-AF65-F5344CB8AC3E}">
        <p14:creationId xmlns:p14="http://schemas.microsoft.com/office/powerpoint/2010/main" val="1036448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D1B24C-C5A7-4A7A-8C4F-7E72D0E97A46}"/>
              </a:ext>
            </a:extLst>
          </p:cNvPr>
          <p:cNvPicPr>
            <a:picLocks noChangeAspect="1"/>
          </p:cNvPicPr>
          <p:nvPr/>
        </p:nvPicPr>
        <p:blipFill>
          <a:blip r:embed="rId2"/>
          <a:stretch>
            <a:fillRect/>
          </a:stretch>
        </p:blipFill>
        <p:spPr>
          <a:xfrm>
            <a:off x="1192399" y="365760"/>
            <a:ext cx="9065079" cy="5892302"/>
          </a:xfrm>
          <a:prstGeom prst="rect">
            <a:avLst/>
          </a:prstGeom>
        </p:spPr>
      </p:pic>
    </p:spTree>
    <p:extLst>
      <p:ext uri="{BB962C8B-B14F-4D97-AF65-F5344CB8AC3E}">
        <p14:creationId xmlns:p14="http://schemas.microsoft.com/office/powerpoint/2010/main" val="11458470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5156DEE-4362-47C8-8340-B060F976EA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6">
            <a:extLst>
              <a:ext uri="{FF2B5EF4-FFF2-40B4-BE49-F238E27FC236}">
                <a16:creationId xmlns:a16="http://schemas.microsoft.com/office/drawing/2014/main" id="{F0AEA2AD-111E-4E72-80B8-21CD82BDD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038446" y="1749415"/>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
        <p:nvSpPr>
          <p:cNvPr id="12" name="Rectangle 11">
            <a:extLst>
              <a:ext uri="{FF2B5EF4-FFF2-40B4-BE49-F238E27FC236}">
                <a16:creationId xmlns:a16="http://schemas.microsoft.com/office/drawing/2014/main" id="{E73A70C5-69E2-4394-9377-2B9284BD44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8" y="160867"/>
            <a:ext cx="10908160" cy="5776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AF55D8-B484-4208-896B-272BEF7904F1}"/>
              </a:ext>
            </a:extLst>
          </p:cNvPr>
          <p:cNvPicPr>
            <a:picLocks noChangeAspect="1"/>
          </p:cNvPicPr>
          <p:nvPr/>
        </p:nvPicPr>
        <p:blipFill>
          <a:blip r:embed="rId2"/>
          <a:stretch>
            <a:fillRect/>
          </a:stretch>
        </p:blipFill>
        <p:spPr>
          <a:xfrm>
            <a:off x="482598" y="957863"/>
            <a:ext cx="10264697" cy="4182864"/>
          </a:xfrm>
          <a:prstGeom prst="rect">
            <a:avLst/>
          </a:prstGeom>
        </p:spPr>
      </p:pic>
    </p:spTree>
    <p:extLst>
      <p:ext uri="{BB962C8B-B14F-4D97-AF65-F5344CB8AC3E}">
        <p14:creationId xmlns:p14="http://schemas.microsoft.com/office/powerpoint/2010/main" val="38501075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B46A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0125E9CF-449C-479E-8C5C-3D39AA030AB0}"/>
              </a:ext>
            </a:extLst>
          </p:cNvPr>
          <p:cNvPicPr>
            <a:picLocks noGrp="1" noChangeAspect="1"/>
          </p:cNvPicPr>
          <p:nvPr>
            <p:ph idx="1"/>
          </p:nvPr>
        </p:nvPicPr>
        <p:blipFill>
          <a:blip r:embed="rId2"/>
          <a:stretch>
            <a:fillRect/>
          </a:stretch>
        </p:blipFill>
        <p:spPr>
          <a:xfrm>
            <a:off x="524546" y="703385"/>
            <a:ext cx="11142907" cy="5209309"/>
          </a:xfrm>
          <a:prstGeom prst="rect">
            <a:avLst/>
          </a:prstGeom>
        </p:spPr>
      </p:pic>
      <p:sp>
        <p:nvSpPr>
          <p:cNvPr id="9" name="Title 1">
            <a:extLst>
              <a:ext uri="{FF2B5EF4-FFF2-40B4-BE49-F238E27FC236}">
                <a16:creationId xmlns:a16="http://schemas.microsoft.com/office/drawing/2014/main" id="{5B448481-9E6B-4265-940C-A36E83EF2936}"/>
              </a:ext>
            </a:extLst>
          </p:cNvPr>
          <p:cNvSpPr txBox="1">
            <a:spLocks/>
          </p:cNvSpPr>
          <p:nvPr/>
        </p:nvSpPr>
        <p:spPr>
          <a:xfrm>
            <a:off x="477012" y="-376"/>
            <a:ext cx="9601200" cy="864704"/>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bg1"/>
                </a:solidFill>
              </a:rPr>
              <a:t>What is Jenkins?</a:t>
            </a:r>
            <a:endParaRPr lang="en-GB" sz="2800" b="1" dirty="0">
              <a:solidFill>
                <a:schemeClr val="bg1"/>
              </a:solidFill>
            </a:endParaRPr>
          </a:p>
        </p:txBody>
      </p:sp>
    </p:spTree>
    <p:extLst>
      <p:ext uri="{BB962C8B-B14F-4D97-AF65-F5344CB8AC3E}">
        <p14:creationId xmlns:p14="http://schemas.microsoft.com/office/powerpoint/2010/main" val="14725481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A20693-2B0B-4C25-9C05-E1E13FB7CCC9}"/>
              </a:ext>
            </a:extLst>
          </p:cNvPr>
          <p:cNvSpPr txBox="1">
            <a:spLocks/>
          </p:cNvSpPr>
          <p:nvPr/>
        </p:nvSpPr>
        <p:spPr>
          <a:xfrm>
            <a:off x="1019908" y="109024"/>
            <a:ext cx="9455832" cy="1485900"/>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spcAft>
                <a:spcPts val="600"/>
              </a:spcAft>
            </a:pPr>
            <a:r>
              <a:rPr lang="en-US" b="1" cap="all" dirty="0"/>
              <a:t>Jenkins Plugins Categorization</a:t>
            </a:r>
          </a:p>
        </p:txBody>
      </p:sp>
      <p:pic>
        <p:nvPicPr>
          <p:cNvPr id="5" name="Content Placeholder 4" descr="Graphical user interface&#10;&#10;Description automatically generated">
            <a:extLst>
              <a:ext uri="{FF2B5EF4-FFF2-40B4-BE49-F238E27FC236}">
                <a16:creationId xmlns:a16="http://schemas.microsoft.com/office/drawing/2014/main" id="{0CBADAE2-CAEE-4C41-960D-389A79CA6030}"/>
              </a:ext>
            </a:extLst>
          </p:cNvPr>
          <p:cNvPicPr>
            <a:picLocks noChangeAspect="1"/>
          </p:cNvPicPr>
          <p:nvPr/>
        </p:nvPicPr>
        <p:blipFill rotWithShape="1">
          <a:blip r:embed="rId2"/>
          <a:srcRect r="4000"/>
          <a:stretch/>
        </p:blipFill>
        <p:spPr>
          <a:xfrm>
            <a:off x="1716260" y="1042160"/>
            <a:ext cx="9705664" cy="5459436"/>
          </a:xfrm>
          <a:prstGeom prst="rect">
            <a:avLst/>
          </a:prstGeom>
        </p:spPr>
      </p:pic>
    </p:spTree>
    <p:extLst>
      <p:ext uri="{BB962C8B-B14F-4D97-AF65-F5344CB8AC3E}">
        <p14:creationId xmlns:p14="http://schemas.microsoft.com/office/powerpoint/2010/main" val="128993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38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E96630F-8C2A-4191-BE78-FC4FE67CE13F}"/>
              </a:ext>
            </a:extLst>
          </p:cNvPr>
          <p:cNvPicPr>
            <a:picLocks noChangeAspect="1"/>
          </p:cNvPicPr>
          <p:nvPr/>
        </p:nvPicPr>
        <p:blipFill>
          <a:blip r:embed="rId2"/>
          <a:stretch>
            <a:fillRect/>
          </a:stretch>
        </p:blipFill>
        <p:spPr>
          <a:xfrm>
            <a:off x="941293" y="800100"/>
            <a:ext cx="10309415" cy="5257801"/>
          </a:xfrm>
          <a:prstGeom prst="rect">
            <a:avLst/>
          </a:prstGeom>
        </p:spPr>
      </p:pic>
    </p:spTree>
    <p:extLst>
      <p:ext uri="{BB962C8B-B14F-4D97-AF65-F5344CB8AC3E}">
        <p14:creationId xmlns:p14="http://schemas.microsoft.com/office/powerpoint/2010/main" val="2605551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35E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74E2361-395F-4821-BA3F-27E1487839DD}"/>
              </a:ext>
            </a:extLst>
          </p:cNvPr>
          <p:cNvPicPr>
            <a:picLocks noChangeAspect="1"/>
          </p:cNvPicPr>
          <p:nvPr/>
        </p:nvPicPr>
        <p:blipFill>
          <a:blip r:embed="rId2"/>
          <a:stretch>
            <a:fillRect/>
          </a:stretch>
        </p:blipFill>
        <p:spPr>
          <a:xfrm>
            <a:off x="1181686" y="492698"/>
            <a:ext cx="9849777" cy="5885242"/>
          </a:xfrm>
          <a:prstGeom prst="rect">
            <a:avLst/>
          </a:prstGeom>
        </p:spPr>
      </p:pic>
    </p:spTree>
    <p:extLst>
      <p:ext uri="{BB962C8B-B14F-4D97-AF65-F5344CB8AC3E}">
        <p14:creationId xmlns:p14="http://schemas.microsoft.com/office/powerpoint/2010/main" val="88244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B40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185B44AD-FD6C-4776-9586-CD6B02C99094}"/>
              </a:ext>
            </a:extLst>
          </p:cNvPr>
          <p:cNvPicPr>
            <a:picLocks noChangeAspect="1"/>
          </p:cNvPicPr>
          <p:nvPr/>
        </p:nvPicPr>
        <p:blipFill>
          <a:blip r:embed="rId2"/>
          <a:stretch>
            <a:fillRect/>
          </a:stretch>
        </p:blipFill>
        <p:spPr>
          <a:xfrm>
            <a:off x="1125415" y="471503"/>
            <a:ext cx="9912404" cy="5897879"/>
          </a:xfrm>
          <a:prstGeom prst="rect">
            <a:avLst/>
          </a:prstGeom>
        </p:spPr>
      </p:pic>
      <p:sp>
        <p:nvSpPr>
          <p:cNvPr id="4" name="Rectangle: Rounded Corners 3">
            <a:extLst>
              <a:ext uri="{FF2B5EF4-FFF2-40B4-BE49-F238E27FC236}">
                <a16:creationId xmlns:a16="http://schemas.microsoft.com/office/drawing/2014/main" id="{8B417881-2A48-42A0-9D52-ABE78263A5F3}"/>
              </a:ext>
            </a:extLst>
          </p:cNvPr>
          <p:cNvSpPr/>
          <p:nvPr/>
        </p:nvSpPr>
        <p:spPr>
          <a:xfrm>
            <a:off x="2096086" y="4797083"/>
            <a:ext cx="5387926" cy="136456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We need to have distributed Jenkins architecture to overcome such issues</a:t>
            </a:r>
            <a:endParaRPr lang="en-GB" sz="1600" dirty="0">
              <a:solidFill>
                <a:schemeClr val="tx1"/>
              </a:solidFill>
            </a:endParaRPr>
          </a:p>
        </p:txBody>
      </p:sp>
    </p:spTree>
    <p:extLst>
      <p:ext uri="{BB962C8B-B14F-4D97-AF65-F5344CB8AC3E}">
        <p14:creationId xmlns:p14="http://schemas.microsoft.com/office/powerpoint/2010/main" val="361334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A7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CE2C9727-6F3D-4472-97D4-0539A4108B5B}"/>
              </a:ext>
            </a:extLst>
          </p:cNvPr>
          <p:cNvPicPr>
            <a:picLocks noGrp="1" noChangeAspect="1"/>
          </p:cNvPicPr>
          <p:nvPr>
            <p:ph idx="1"/>
          </p:nvPr>
        </p:nvPicPr>
        <p:blipFill>
          <a:blip r:embed="rId2"/>
          <a:stretch>
            <a:fillRect/>
          </a:stretch>
        </p:blipFill>
        <p:spPr>
          <a:xfrm>
            <a:off x="1040424" y="800100"/>
            <a:ext cx="10111153" cy="5257801"/>
          </a:xfrm>
          <a:prstGeom prst="rect">
            <a:avLst/>
          </a:prstGeom>
        </p:spPr>
      </p:pic>
    </p:spTree>
    <p:extLst>
      <p:ext uri="{BB962C8B-B14F-4D97-AF65-F5344CB8AC3E}">
        <p14:creationId xmlns:p14="http://schemas.microsoft.com/office/powerpoint/2010/main" val="3035299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5D364-7F4B-4AF8-B24B-D6F6D1E7FBD5}"/>
              </a:ext>
            </a:extLst>
          </p:cNvPr>
          <p:cNvSpPr>
            <a:spLocks noGrp="1"/>
          </p:cNvSpPr>
          <p:nvPr>
            <p:ph type="title"/>
          </p:nvPr>
        </p:nvSpPr>
        <p:spPr/>
        <p:txBody>
          <a:bodyPr/>
          <a:lstStyle/>
          <a:p>
            <a:r>
              <a:rPr lang="en-GB" b="1" i="0" dirty="0">
                <a:solidFill>
                  <a:srgbClr val="151515"/>
                </a:solidFill>
                <a:effectLst/>
                <a:latin typeface="var(--pfe-theme--font-family--heading, &quot;Red Hat Display&quot;, &quot;RedHatDisplay&quot;, &quot;Overpass&quot;, Overpass, Arial, sans-serif)"/>
              </a:rPr>
              <a:t>What is CI/CD?</a:t>
            </a:r>
            <a:br>
              <a:rPr lang="en-GB" b="1" i="0" dirty="0">
                <a:solidFill>
                  <a:srgbClr val="151515"/>
                </a:solidFill>
                <a:effectLst/>
                <a:latin typeface="var(--pfe-theme--font-family--heading, &quot;Red Hat Display&quot;, &quot;RedHatDisplay&quot;, &quot;Overpass&quot;, Overpass, Arial, sans-serif)"/>
              </a:rPr>
            </a:br>
            <a:endParaRPr lang="en-GB" dirty="0"/>
          </a:p>
        </p:txBody>
      </p:sp>
      <p:sp>
        <p:nvSpPr>
          <p:cNvPr id="3" name="Content Placeholder 2">
            <a:extLst>
              <a:ext uri="{FF2B5EF4-FFF2-40B4-BE49-F238E27FC236}">
                <a16:creationId xmlns:a16="http://schemas.microsoft.com/office/drawing/2014/main" id="{94CB1C7A-75B9-45A2-A29C-DDC064C56EA4}"/>
              </a:ext>
            </a:extLst>
          </p:cNvPr>
          <p:cNvSpPr>
            <a:spLocks noGrp="1"/>
          </p:cNvSpPr>
          <p:nvPr>
            <p:ph idx="1"/>
          </p:nvPr>
        </p:nvSpPr>
        <p:spPr>
          <a:xfrm>
            <a:off x="1371600" y="1795669"/>
            <a:ext cx="9601200" cy="4260573"/>
          </a:xfrm>
        </p:spPr>
        <p:txBody>
          <a:bodyPr>
            <a:normAutofit/>
          </a:bodyPr>
          <a:lstStyle/>
          <a:p>
            <a:pPr algn="just"/>
            <a:r>
              <a:rPr lang="en-US" dirty="0"/>
              <a:t>CI/CD is a method to frequently deliver apps to customers by introducing automation into the stages of app development. The main concepts attributed to CI/CD are continuous integration, continuous delivery, and continuous deployment. CI/CD is a solution to the problems integrating new code can cause for development and operations teams (AKA "integration hell").</a:t>
            </a:r>
          </a:p>
          <a:p>
            <a:pPr algn="just"/>
            <a:endParaRPr lang="en-US" dirty="0"/>
          </a:p>
          <a:p>
            <a:pPr algn="just"/>
            <a:r>
              <a:rPr lang="en-US" dirty="0"/>
              <a:t>Specifically, CI/CD introduces ongoing automation and continuous monitoring throughout the lifecycle of apps, from integration and testing phases to delivery and deployment. Taken together, these connected practices are often referred to as a "CI/CD pipeline" and are supported by development and operations teams working together in an agile way with either a DevOps or site reliability engineering (SRE) approach.</a:t>
            </a:r>
            <a:endParaRPr lang="en-GB" dirty="0"/>
          </a:p>
        </p:txBody>
      </p:sp>
    </p:spTree>
    <p:extLst>
      <p:ext uri="{BB962C8B-B14F-4D97-AF65-F5344CB8AC3E}">
        <p14:creationId xmlns:p14="http://schemas.microsoft.com/office/powerpoint/2010/main" val="36078320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55F5B-144A-4C27-83C3-14B95A06E298}"/>
              </a:ext>
            </a:extLst>
          </p:cNvPr>
          <p:cNvSpPr>
            <a:spLocks noGrp="1"/>
          </p:cNvSpPr>
          <p:nvPr>
            <p:ph type="title"/>
          </p:nvPr>
        </p:nvSpPr>
        <p:spPr>
          <a:xfrm>
            <a:off x="1371600" y="220317"/>
            <a:ext cx="9601200" cy="930965"/>
          </a:xfrm>
        </p:spPr>
        <p:txBody>
          <a:bodyPr>
            <a:normAutofit fontScale="90000"/>
          </a:bodyPr>
          <a:lstStyle/>
          <a:p>
            <a:r>
              <a:rPr lang="en-US" b="1" i="0" dirty="0">
                <a:solidFill>
                  <a:srgbClr val="151515"/>
                </a:solidFill>
                <a:effectLst/>
                <a:latin typeface="var(--pfe-theme--font-family--heading, &quot;Red Hat Display&quot;, &quot;RedHatDisplay&quot;, &quot;Overpass&quot;, Overpass, Arial, sans-serif)"/>
              </a:rPr>
              <a:t>What's the difference between CI and CD (and the other CD)?</a:t>
            </a:r>
            <a:br>
              <a:rPr lang="en-US" b="1" i="0" dirty="0">
                <a:solidFill>
                  <a:srgbClr val="151515"/>
                </a:solidFill>
                <a:effectLst/>
                <a:latin typeface="var(--pfe-theme--font-family--heading, &quot;Red Hat Display&quot;, &quot;RedHatDisplay&quot;, &quot;Overpass&quot;, Overpass, Arial, sans-serif)"/>
              </a:rPr>
            </a:br>
            <a:endParaRPr lang="en-GB" dirty="0"/>
          </a:p>
        </p:txBody>
      </p:sp>
      <p:sp>
        <p:nvSpPr>
          <p:cNvPr id="3" name="Content Placeholder 2">
            <a:extLst>
              <a:ext uri="{FF2B5EF4-FFF2-40B4-BE49-F238E27FC236}">
                <a16:creationId xmlns:a16="http://schemas.microsoft.com/office/drawing/2014/main" id="{0F79E213-E188-4AEE-B9DC-F108EB38B76A}"/>
              </a:ext>
            </a:extLst>
          </p:cNvPr>
          <p:cNvSpPr>
            <a:spLocks noGrp="1"/>
          </p:cNvSpPr>
          <p:nvPr>
            <p:ph idx="1"/>
          </p:nvPr>
        </p:nvSpPr>
        <p:spPr>
          <a:xfrm>
            <a:off x="1371600" y="2107096"/>
            <a:ext cx="9601200" cy="3760304"/>
          </a:xfrm>
        </p:spPr>
        <p:txBody>
          <a:bodyPr/>
          <a:lstStyle/>
          <a:p>
            <a:pPr algn="just"/>
            <a:r>
              <a:rPr lang="en-US" dirty="0"/>
              <a:t>The "CI" in CI/CD always refers to continuous integration, which is an automation process for developers. Successful CI means new code changes to an app are regularly built, tested, and merged to a shared repository. It’s a solution to the problem of having too many branches of an app in development at once that might conflict with each other.</a:t>
            </a:r>
          </a:p>
          <a:p>
            <a:pPr algn="just"/>
            <a:r>
              <a:rPr lang="en-US" dirty="0"/>
              <a:t>The "CD" in CI/CD refers to continuous delivery and/or continuous deployment, which are related concepts that sometimes get used interchangeably. Both are about automating further stages of the pipeline, but they’re sometimes used separately to illustrate just how much automation is happening.</a:t>
            </a:r>
            <a:endParaRPr lang="en-GB" dirty="0"/>
          </a:p>
        </p:txBody>
      </p:sp>
    </p:spTree>
    <p:extLst>
      <p:ext uri="{BB962C8B-B14F-4D97-AF65-F5344CB8AC3E}">
        <p14:creationId xmlns:p14="http://schemas.microsoft.com/office/powerpoint/2010/main" val="87106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08AD3-8951-4EE4-9B0A-2057996958F5}"/>
              </a:ext>
            </a:extLst>
          </p:cNvPr>
          <p:cNvSpPr>
            <a:spLocks noGrp="1"/>
          </p:cNvSpPr>
          <p:nvPr>
            <p:ph type="title"/>
          </p:nvPr>
        </p:nvSpPr>
        <p:spPr/>
        <p:txBody>
          <a:bodyPr>
            <a:normAutofit fontScale="90000"/>
          </a:bodyPr>
          <a:lstStyle/>
          <a:p>
            <a:r>
              <a:rPr lang="en-US" b="1" i="0">
                <a:solidFill>
                  <a:srgbClr val="151515"/>
                </a:solidFill>
                <a:effectLst/>
                <a:latin typeface="var(--pfe-theme--font-family--heading, &quot;Red Hat Display&quot;, &quot;RedHatDisplay&quot;, &quot;Overpass&quot;, Overpass, Arial, sans-serif)"/>
              </a:rPr>
              <a:t>What's the difference between CI and CD (and the other CD)?</a:t>
            </a:r>
            <a:br>
              <a:rPr lang="en-US" b="1" i="0">
                <a:solidFill>
                  <a:srgbClr val="151515"/>
                </a:solidFill>
                <a:effectLst/>
                <a:latin typeface="var(--pfe-theme--font-family--heading, &quot;Red Hat Display&quot;, &quot;RedHatDisplay&quot;, &quot;Overpass&quot;, Overpass, Arial, sans-serif)"/>
              </a:rPr>
            </a:br>
            <a:endParaRPr lang="en-GB"/>
          </a:p>
        </p:txBody>
      </p:sp>
      <p:sp>
        <p:nvSpPr>
          <p:cNvPr id="3" name="Content Placeholder 2">
            <a:extLst>
              <a:ext uri="{FF2B5EF4-FFF2-40B4-BE49-F238E27FC236}">
                <a16:creationId xmlns:a16="http://schemas.microsoft.com/office/drawing/2014/main" id="{7971220C-4C23-4F4C-845E-09BD7FEFA1BA}"/>
              </a:ext>
            </a:extLst>
          </p:cNvPr>
          <p:cNvSpPr>
            <a:spLocks noGrp="1"/>
          </p:cNvSpPr>
          <p:nvPr>
            <p:ph idx="1"/>
          </p:nvPr>
        </p:nvSpPr>
        <p:spPr/>
        <p:txBody>
          <a:bodyPr>
            <a:normAutofit lnSpcReduction="10000"/>
          </a:bodyPr>
          <a:lstStyle/>
          <a:p>
            <a:pPr algn="just"/>
            <a:r>
              <a:rPr lang="en-US" dirty="0"/>
              <a:t>Continuous delivery usually means a developer’s changes to an application are automatically bug tested and uploaded to a repository (like GitHub or a container registry), where they can then be deployed to a live production environment by the operations team. It’s an answer to the problem of poor visibility and communication between dev and business teams. To that end, the purpose of continuous delivery is to ensure that it takes minimal effort to deploy new code.</a:t>
            </a:r>
          </a:p>
          <a:p>
            <a:pPr algn="just"/>
            <a:endParaRPr lang="en-US" dirty="0"/>
          </a:p>
          <a:p>
            <a:pPr algn="just"/>
            <a:r>
              <a:rPr lang="en-US" dirty="0"/>
              <a:t>Continuous deployment (the other possible "CD") can refer to automatically releasing a developer’s changes from the repository to production, where it is usable by customers. It addresses the problem of overloading operations teams with manual processes that slow down app delivery. It builds on the benefits of continuous delivery by automating the next stage in the pipeline.</a:t>
            </a:r>
            <a:endParaRPr lang="en-GB" dirty="0"/>
          </a:p>
        </p:txBody>
      </p:sp>
    </p:spTree>
    <p:extLst>
      <p:ext uri="{BB962C8B-B14F-4D97-AF65-F5344CB8AC3E}">
        <p14:creationId xmlns:p14="http://schemas.microsoft.com/office/powerpoint/2010/main" val="3666220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33213-3135-49AC-8F9F-AE51B98800BA}"/>
              </a:ext>
            </a:extLst>
          </p:cNvPr>
          <p:cNvSpPr>
            <a:spLocks noGrp="1"/>
          </p:cNvSpPr>
          <p:nvPr>
            <p:ph type="title"/>
          </p:nvPr>
        </p:nvSpPr>
        <p:spPr>
          <a:xfrm>
            <a:off x="1371600" y="685800"/>
            <a:ext cx="9601200" cy="957470"/>
          </a:xfrm>
        </p:spPr>
        <p:txBody>
          <a:bodyPr>
            <a:normAutofit fontScale="90000"/>
          </a:bodyPr>
          <a:lstStyle/>
          <a:p>
            <a:r>
              <a:rPr lang="en-US" b="1" i="0" dirty="0">
                <a:solidFill>
                  <a:srgbClr val="151515"/>
                </a:solidFill>
                <a:effectLst/>
                <a:latin typeface="var(--pfe-theme--font-family--heading, &quot;Red Hat Display&quot;, &quot;RedHatDisplay&quot;, &quot;Overpass&quot;, Overpass, Arial, sans-serif)"/>
              </a:rPr>
              <a:t>What is a CI/CD pipeline?</a:t>
            </a:r>
            <a:br>
              <a:rPr lang="en-US" b="1" i="0" dirty="0">
                <a:solidFill>
                  <a:srgbClr val="151515"/>
                </a:solidFill>
                <a:effectLst/>
                <a:latin typeface="var(--pfe-theme--font-family--heading, &quot;Red Hat Display&quot;, &quot;RedHatDisplay&quot;, &quot;Overpass&quot;, Overpass, Arial, sans-serif)"/>
              </a:rPr>
            </a:br>
            <a:endParaRPr lang="en-GB" dirty="0"/>
          </a:p>
        </p:txBody>
      </p:sp>
      <p:sp>
        <p:nvSpPr>
          <p:cNvPr id="3" name="Content Placeholder 2">
            <a:extLst>
              <a:ext uri="{FF2B5EF4-FFF2-40B4-BE49-F238E27FC236}">
                <a16:creationId xmlns:a16="http://schemas.microsoft.com/office/drawing/2014/main" id="{28D750FD-4A4A-4CCA-B8B3-399F0C145E3B}"/>
              </a:ext>
            </a:extLst>
          </p:cNvPr>
          <p:cNvSpPr>
            <a:spLocks noGrp="1"/>
          </p:cNvSpPr>
          <p:nvPr>
            <p:ph idx="1"/>
          </p:nvPr>
        </p:nvSpPr>
        <p:spPr>
          <a:xfrm>
            <a:off x="1371600" y="2133600"/>
            <a:ext cx="9601200" cy="3733800"/>
          </a:xfrm>
        </p:spPr>
        <p:txBody>
          <a:bodyPr/>
          <a:lstStyle/>
          <a:p>
            <a:pPr algn="just"/>
            <a:r>
              <a:rPr lang="en-US" dirty="0"/>
              <a:t>A CI/CD pipeline is a series of steps that must be performed in order to deliver a new version of software. Continuous integration/continuous delivery (CI/CD) pipelines are a practice focused on improving software delivery using either a DevOps or site reliability engineering (SRE) approach.</a:t>
            </a:r>
          </a:p>
          <a:p>
            <a:pPr algn="just"/>
            <a:endParaRPr lang="en-US" dirty="0"/>
          </a:p>
          <a:p>
            <a:pPr algn="just"/>
            <a:r>
              <a:rPr lang="en-US" dirty="0"/>
              <a:t>A CI/CD pipeline introduces monitoring and automation to improve the process of application development, particularly at the integration and testing phases, as well as during delivery and deployment. Although it is possible to manually execute each of the steps of a CI/CD pipeline, the true value of CI/CD pipelines is realized through automation.</a:t>
            </a:r>
            <a:endParaRPr lang="en-GB" dirty="0"/>
          </a:p>
        </p:txBody>
      </p:sp>
    </p:spTree>
    <p:extLst>
      <p:ext uri="{BB962C8B-B14F-4D97-AF65-F5344CB8AC3E}">
        <p14:creationId xmlns:p14="http://schemas.microsoft.com/office/powerpoint/2010/main" val="102773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C7A16-8577-4C5C-A476-A4C8BB77ABEC}"/>
              </a:ext>
            </a:extLst>
          </p:cNvPr>
          <p:cNvSpPr>
            <a:spLocks noGrp="1"/>
          </p:cNvSpPr>
          <p:nvPr>
            <p:ph type="title"/>
          </p:nvPr>
        </p:nvSpPr>
        <p:spPr>
          <a:xfrm>
            <a:off x="1371600" y="685800"/>
            <a:ext cx="9601200" cy="798443"/>
          </a:xfrm>
        </p:spPr>
        <p:txBody>
          <a:bodyPr>
            <a:normAutofit fontScale="90000"/>
          </a:bodyPr>
          <a:lstStyle/>
          <a:p>
            <a:r>
              <a:rPr lang="en-GB" b="1" i="0" dirty="0">
                <a:solidFill>
                  <a:srgbClr val="151515"/>
                </a:solidFill>
                <a:effectLst/>
                <a:latin typeface="var(--pfe-theme--font-family--heading, &quot;Red Hat Display&quot;, &quot;RedHatDisplay&quot;, &quot;Overpass&quot;, Overpass, Arial, sans-serif)"/>
              </a:rPr>
              <a:t>Elements of a CI/CD pipeline</a:t>
            </a:r>
            <a:br>
              <a:rPr lang="en-GB" b="1" i="0" dirty="0">
                <a:solidFill>
                  <a:srgbClr val="151515"/>
                </a:solidFill>
                <a:effectLst/>
                <a:latin typeface="var(--pfe-theme--font-family--heading, &quot;Red Hat Display&quot;, &quot;RedHatDisplay&quot;, &quot;Overpass&quot;, Overpass, Arial, sans-serif)"/>
              </a:rPr>
            </a:br>
            <a:endParaRPr lang="en-GB" dirty="0"/>
          </a:p>
        </p:txBody>
      </p:sp>
      <p:sp>
        <p:nvSpPr>
          <p:cNvPr id="3" name="Content Placeholder 2">
            <a:extLst>
              <a:ext uri="{FF2B5EF4-FFF2-40B4-BE49-F238E27FC236}">
                <a16:creationId xmlns:a16="http://schemas.microsoft.com/office/drawing/2014/main" id="{9CBB27F1-16EA-45EA-BCFE-88DD77986805}"/>
              </a:ext>
            </a:extLst>
          </p:cNvPr>
          <p:cNvSpPr>
            <a:spLocks noGrp="1"/>
          </p:cNvSpPr>
          <p:nvPr>
            <p:ph idx="1"/>
          </p:nvPr>
        </p:nvSpPr>
        <p:spPr>
          <a:xfrm>
            <a:off x="1371600" y="1789043"/>
            <a:ext cx="9601200" cy="4383157"/>
          </a:xfrm>
        </p:spPr>
        <p:txBody>
          <a:bodyPr/>
          <a:lstStyle/>
          <a:p>
            <a:pPr algn="just"/>
            <a:r>
              <a:rPr lang="en-US" i="0" dirty="0">
                <a:solidFill>
                  <a:srgbClr val="151515"/>
                </a:solidFill>
                <a:effectLst/>
                <a:latin typeface="RedHatText"/>
              </a:rPr>
              <a:t>The steps that form a CI/CD pipeline are distinct subsets of tasks grouped into what is known as a </a:t>
            </a:r>
            <a:r>
              <a:rPr lang="en-US" i="1" dirty="0">
                <a:solidFill>
                  <a:srgbClr val="151515"/>
                </a:solidFill>
                <a:effectLst/>
                <a:latin typeface="RedHatText"/>
              </a:rPr>
              <a:t>pipeline stage</a:t>
            </a:r>
            <a:r>
              <a:rPr lang="en-US" i="0" dirty="0">
                <a:solidFill>
                  <a:srgbClr val="151515"/>
                </a:solidFill>
                <a:effectLst/>
                <a:latin typeface="RedHatText"/>
              </a:rPr>
              <a:t>. Typical pipeline stages include:</a:t>
            </a:r>
          </a:p>
          <a:p>
            <a:pPr algn="just">
              <a:buFont typeface="Arial" panose="020B0604020202020204" pitchFamily="34" charset="0"/>
              <a:buChar char="•"/>
            </a:pPr>
            <a:r>
              <a:rPr lang="en-US" b="1" i="0" dirty="0">
                <a:solidFill>
                  <a:srgbClr val="151515"/>
                </a:solidFill>
                <a:effectLst/>
                <a:latin typeface="var(--pfe-theme--font-family, &quot;Red Hat Text&quot;, &quot;RedHatText&quot;, &quot;Overpass&quot;, Overpass, Arial, sans-serif)"/>
              </a:rPr>
              <a:t>Build</a:t>
            </a:r>
            <a:r>
              <a:rPr lang="en-US" b="0" i="0" dirty="0">
                <a:solidFill>
                  <a:srgbClr val="151515"/>
                </a:solidFill>
                <a:effectLst/>
                <a:latin typeface="var(--pfe-theme--font-family, &quot;Red Hat Text&quot;, &quot;RedHatText&quot;, &quot;Overpass&quot;, Overpass, Arial, sans-serif)"/>
              </a:rPr>
              <a:t> - The stage where the application is compiled.</a:t>
            </a:r>
          </a:p>
          <a:p>
            <a:pPr algn="just">
              <a:buFont typeface="Arial" panose="020B0604020202020204" pitchFamily="34" charset="0"/>
              <a:buChar char="•"/>
            </a:pPr>
            <a:r>
              <a:rPr lang="en-US" b="1" i="0" dirty="0">
                <a:solidFill>
                  <a:srgbClr val="151515"/>
                </a:solidFill>
                <a:effectLst/>
                <a:latin typeface="var(--pfe-theme--font-family, &quot;Red Hat Text&quot;, &quot;RedHatText&quot;, &quot;Overpass&quot;, Overpass, Arial, sans-serif)"/>
              </a:rPr>
              <a:t>Test</a:t>
            </a:r>
            <a:r>
              <a:rPr lang="en-US" b="0" i="0" dirty="0">
                <a:solidFill>
                  <a:srgbClr val="151515"/>
                </a:solidFill>
                <a:effectLst/>
                <a:latin typeface="var(--pfe-theme--font-family, &quot;Red Hat Text&quot;, &quot;RedHatText&quot;, &quot;Overpass&quot;, Overpass, Arial, sans-serif)"/>
              </a:rPr>
              <a:t> - The stage where code is tested. Automation here can save both time and effort.</a:t>
            </a:r>
          </a:p>
          <a:p>
            <a:pPr algn="just">
              <a:buFont typeface="Arial" panose="020B0604020202020204" pitchFamily="34" charset="0"/>
              <a:buChar char="•"/>
            </a:pPr>
            <a:r>
              <a:rPr lang="en-US" b="1" i="0" dirty="0">
                <a:solidFill>
                  <a:srgbClr val="151515"/>
                </a:solidFill>
                <a:effectLst/>
                <a:latin typeface="var(--pfe-theme--font-family, &quot;Red Hat Text&quot;, &quot;RedHatText&quot;, &quot;Overpass&quot;, Overpass, Arial, sans-serif)"/>
              </a:rPr>
              <a:t>Release</a:t>
            </a:r>
            <a:r>
              <a:rPr lang="en-US" b="0" i="0" dirty="0">
                <a:solidFill>
                  <a:srgbClr val="151515"/>
                </a:solidFill>
                <a:effectLst/>
                <a:latin typeface="var(--pfe-theme--font-family, &quot;Red Hat Text&quot;, &quot;RedHatText&quot;, &quot;Overpass&quot;, Overpass, Arial, sans-serif)"/>
              </a:rPr>
              <a:t> - The stage where the application is delivered to the repository.</a:t>
            </a:r>
          </a:p>
          <a:p>
            <a:pPr algn="just">
              <a:buFont typeface="Arial" panose="020B0604020202020204" pitchFamily="34" charset="0"/>
              <a:buChar char="•"/>
            </a:pPr>
            <a:r>
              <a:rPr lang="en-US" b="1" i="0" dirty="0">
                <a:solidFill>
                  <a:srgbClr val="151515"/>
                </a:solidFill>
                <a:effectLst/>
                <a:latin typeface="var(--pfe-theme--font-family, &quot;Red Hat Text&quot;, &quot;RedHatText&quot;, &quot;Overpass&quot;, Overpass, Arial, sans-serif)"/>
              </a:rPr>
              <a:t>Deploy</a:t>
            </a:r>
            <a:r>
              <a:rPr lang="en-US" b="0" i="0" dirty="0">
                <a:solidFill>
                  <a:srgbClr val="151515"/>
                </a:solidFill>
                <a:effectLst/>
                <a:latin typeface="var(--pfe-theme--font-family, &quot;Red Hat Text&quot;, &quot;RedHatText&quot;, &quot;Overpass&quot;, Overpass, Arial, sans-serif)"/>
              </a:rPr>
              <a:t> - In this stage code is deployed to production.</a:t>
            </a:r>
          </a:p>
          <a:p>
            <a:pPr algn="just">
              <a:buFont typeface="Arial" panose="020B0604020202020204" pitchFamily="34" charset="0"/>
              <a:buChar char="•"/>
            </a:pPr>
            <a:r>
              <a:rPr lang="en-US" b="1" i="0" dirty="0">
                <a:solidFill>
                  <a:srgbClr val="151515"/>
                </a:solidFill>
                <a:effectLst/>
                <a:latin typeface="var(--pfe-theme--font-family, &quot;Red Hat Text&quot;, &quot;RedHatText&quot;, &quot;Overpass&quot;, Overpass, Arial, sans-serif)"/>
              </a:rPr>
              <a:t>Validation and compliance</a:t>
            </a:r>
            <a:r>
              <a:rPr lang="en-US" b="0" i="0" dirty="0">
                <a:solidFill>
                  <a:srgbClr val="151515"/>
                </a:solidFill>
                <a:effectLst/>
                <a:latin typeface="var(--pfe-theme--font-family, &quot;Red Hat Text&quot;, &quot;RedHatText&quot;, &quot;Overpass&quot;, Overpass, Arial, sans-serif)"/>
              </a:rPr>
              <a:t> - The steps to validate a build are determined by the needs of your organization. Image security scanning tools, like </a:t>
            </a:r>
            <a:r>
              <a:rPr lang="en-US" b="0" i="0" u="none" strike="noStrike" dirty="0">
                <a:solidFill>
                  <a:srgbClr val="0066CC"/>
                </a:solidFill>
                <a:effectLst/>
                <a:latin typeface="var(--pfe-theme--font-family, &quot;Red Hat Text&quot;, &quot;RedHatText&quot;, &quot;Overpass&quot;, Overpass, Arial, sans-serif)"/>
              </a:rPr>
              <a:t>Clair</a:t>
            </a:r>
            <a:r>
              <a:rPr lang="en-US" b="0" i="0" dirty="0">
                <a:solidFill>
                  <a:srgbClr val="151515"/>
                </a:solidFill>
                <a:effectLst/>
                <a:latin typeface="var(--pfe-theme--font-family, &quot;Red Hat Text&quot;, &quot;RedHatText&quot;, &quot;Overpass&quot;, Overpass, Arial, sans-serif)"/>
              </a:rPr>
              <a:t>, can ensure the quality of images by comparing them to known </a:t>
            </a:r>
            <a:r>
              <a:rPr lang="en-US" b="0" i="0" u="none" strike="noStrike" dirty="0">
                <a:solidFill>
                  <a:srgbClr val="0066CC"/>
                </a:solidFill>
                <a:effectLst/>
                <a:latin typeface="var(--pfe-theme--font-family, &quot;Red Hat Text&quot;, &quot;RedHatText&quot;, &quot;Overpass&quot;, Overpass, Arial, sans-serif)"/>
              </a:rPr>
              <a:t>vulnerabilities (CVEs)</a:t>
            </a:r>
            <a:r>
              <a:rPr lang="en-US" b="0" i="0" dirty="0">
                <a:solidFill>
                  <a:srgbClr val="151515"/>
                </a:solidFill>
                <a:effectLst/>
                <a:latin typeface="var(--pfe-theme--font-family, &quot;Red Hat Text&quot;, &quot;RedHatText&quot;, &quot;Overpass&quot;, Overpass, Arial, sans-serif)"/>
              </a:rPr>
              <a:t>.</a:t>
            </a:r>
          </a:p>
          <a:p>
            <a:pPr algn="just"/>
            <a:endParaRPr lang="en-GB" dirty="0"/>
          </a:p>
        </p:txBody>
      </p:sp>
    </p:spTree>
    <p:extLst>
      <p:ext uri="{BB962C8B-B14F-4D97-AF65-F5344CB8AC3E}">
        <p14:creationId xmlns:p14="http://schemas.microsoft.com/office/powerpoint/2010/main" val="3832644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488911C-0EC7-40A9-9BCB-CA8A66E462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53023EA8-527A-4FA2-A71D-626F91275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52858" y="744469"/>
            <a:ext cx="10674117" cy="5349671"/>
            <a:chOff x="752858" y="744469"/>
            <a:chExt cx="10674117" cy="5349671"/>
          </a:xfrm>
        </p:grpSpPr>
        <p:sp>
          <p:nvSpPr>
            <p:cNvPr id="74" name="Freeform 6">
              <a:extLst>
                <a:ext uri="{FF2B5EF4-FFF2-40B4-BE49-F238E27FC236}">
                  <a16:creationId xmlns:a16="http://schemas.microsoft.com/office/drawing/2014/main" id="{60C46CD6-ADBB-41BC-8969-7C707D433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75" name="Freeform 6">
              <a:extLst>
                <a:ext uri="{FF2B5EF4-FFF2-40B4-BE49-F238E27FC236}">
                  <a16:creationId xmlns:a16="http://schemas.microsoft.com/office/drawing/2014/main" id="{B6C38415-998B-45FB-A12C-BD0B184CB8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
        <p:nvSpPr>
          <p:cNvPr id="77" name="Rectangle 76">
            <a:extLst>
              <a:ext uri="{FF2B5EF4-FFF2-40B4-BE49-F238E27FC236}">
                <a16:creationId xmlns:a16="http://schemas.microsoft.com/office/drawing/2014/main" id="{C8D89F71-9459-4318-ACAE-874616C3A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462" y="968188"/>
            <a:ext cx="10194046" cy="48942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CI/CD Flow">
            <a:extLst>
              <a:ext uri="{FF2B5EF4-FFF2-40B4-BE49-F238E27FC236}">
                <a16:creationId xmlns:a16="http://schemas.microsoft.com/office/drawing/2014/main" id="{EC442EDB-B107-4C04-9BAA-392DD39C4A2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22194" y="2504039"/>
            <a:ext cx="9550581" cy="1814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280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A8EBCBA-9D6C-4AE1-91E9-EF6B0847C72D}"/>
              </a:ext>
            </a:extLst>
          </p:cNvPr>
          <p:cNvSpPr>
            <a:spLocks noGrp="1"/>
          </p:cNvSpPr>
          <p:nvPr>
            <p:ph idx="1"/>
          </p:nvPr>
        </p:nvSpPr>
        <p:spPr>
          <a:xfrm>
            <a:off x="1371600" y="1338470"/>
            <a:ext cx="10237304" cy="5271880"/>
          </a:xfrm>
        </p:spPr>
        <p:txBody>
          <a:bodyPr>
            <a:normAutofit/>
          </a:bodyPr>
          <a:lstStyle/>
          <a:p>
            <a:r>
              <a:rPr lang="en-US" dirty="0"/>
              <a:t>Step 1: check if java is already installed (java 8 or java 11 is installed)  </a:t>
            </a:r>
          </a:p>
          <a:p>
            <a:pPr marL="987552" lvl="2" indent="0">
              <a:buNone/>
            </a:pPr>
            <a:r>
              <a:rPr lang="en-US" dirty="0"/>
              <a:t>       java –version.</a:t>
            </a:r>
          </a:p>
          <a:p>
            <a:pPr marL="530352" lvl="1" indent="0">
              <a:buNone/>
            </a:pPr>
            <a:r>
              <a:rPr lang="en-US" b="1" dirty="0"/>
              <a:t>If not…..</a:t>
            </a:r>
          </a:p>
          <a:p>
            <a:r>
              <a:rPr lang="en-US" dirty="0"/>
              <a:t>Step 2: download java </a:t>
            </a:r>
          </a:p>
          <a:p>
            <a:pPr lvl="1"/>
            <a:r>
              <a:rPr lang="en-US" b="0" i="0" dirty="0">
                <a:solidFill>
                  <a:srgbClr val="4A5568"/>
                </a:solidFill>
                <a:effectLst/>
                <a:latin typeface="lato" panose="020B0604020202020204" pitchFamily="34" charset="0"/>
              </a:rPr>
              <a:t>Java 8 runtime environments are supported in both 32-bit and 64-bit versions</a:t>
            </a:r>
          </a:p>
          <a:p>
            <a:pPr lvl="1">
              <a:buFont typeface="Arial" panose="020B0604020202020204" pitchFamily="34" charset="0"/>
              <a:buChar char="•"/>
            </a:pPr>
            <a:r>
              <a:rPr lang="en-US" b="0" i="0" dirty="0">
                <a:solidFill>
                  <a:srgbClr val="4A5568"/>
                </a:solidFill>
                <a:effectLst/>
                <a:latin typeface="lato" panose="020B0604020202020204" pitchFamily="34" charset="0"/>
              </a:rPr>
              <a:t>Java 11 runtime environments are supported</a:t>
            </a:r>
          </a:p>
          <a:p>
            <a:pPr marL="0" indent="0">
              <a:buNone/>
            </a:pPr>
            <a:r>
              <a:rPr lang="en-US" dirty="0"/>
              <a:t>  	http://www.java.com/download</a:t>
            </a:r>
          </a:p>
          <a:p>
            <a:r>
              <a:rPr lang="en-US" dirty="0"/>
              <a:t>Step 3: Run the java exe</a:t>
            </a:r>
          </a:p>
          <a:p>
            <a:r>
              <a:rPr lang="en-US" dirty="0"/>
              <a:t>Step 4: Setting environment variables</a:t>
            </a:r>
          </a:p>
          <a:p>
            <a:r>
              <a:rPr lang="en-US" dirty="0"/>
              <a:t>Step 5: check if java is installed and available</a:t>
            </a:r>
            <a:endParaRPr lang="en-GB" dirty="0"/>
          </a:p>
        </p:txBody>
      </p:sp>
      <p:sp>
        <p:nvSpPr>
          <p:cNvPr id="5" name="Title 1">
            <a:extLst>
              <a:ext uri="{FF2B5EF4-FFF2-40B4-BE49-F238E27FC236}">
                <a16:creationId xmlns:a16="http://schemas.microsoft.com/office/drawing/2014/main" id="{5889AB92-7118-4BC3-A97E-DF2FB2900D2E}"/>
              </a:ext>
            </a:extLst>
          </p:cNvPr>
          <p:cNvSpPr>
            <a:spLocks noGrp="1"/>
          </p:cNvSpPr>
          <p:nvPr>
            <p:ph type="title"/>
          </p:nvPr>
        </p:nvSpPr>
        <p:spPr>
          <a:xfrm>
            <a:off x="1295400" y="247650"/>
            <a:ext cx="9601200" cy="1485900"/>
          </a:xfrm>
        </p:spPr>
        <p:txBody>
          <a:bodyPr/>
          <a:lstStyle/>
          <a:p>
            <a:r>
              <a:rPr lang="en-US" dirty="0"/>
              <a:t>Installing Jenkins</a:t>
            </a:r>
            <a:endParaRPr lang="en-GB" dirty="0"/>
          </a:p>
        </p:txBody>
      </p:sp>
    </p:spTree>
    <p:extLst>
      <p:ext uri="{BB962C8B-B14F-4D97-AF65-F5344CB8AC3E}">
        <p14:creationId xmlns:p14="http://schemas.microsoft.com/office/powerpoint/2010/main" val="1747688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66A24-020A-4C59-8529-7D67B768EBB2}"/>
              </a:ext>
            </a:extLst>
          </p:cNvPr>
          <p:cNvSpPr>
            <a:spLocks noGrp="1"/>
          </p:cNvSpPr>
          <p:nvPr>
            <p:ph type="title"/>
          </p:nvPr>
        </p:nvSpPr>
        <p:spPr>
          <a:xfrm>
            <a:off x="1371600" y="0"/>
            <a:ext cx="9601200" cy="501927"/>
          </a:xfrm>
        </p:spPr>
        <p:txBody>
          <a:bodyPr>
            <a:normAutofit fontScale="90000"/>
          </a:bodyPr>
          <a:lstStyle/>
          <a:p>
            <a:r>
              <a:rPr lang="en-US" dirty="0"/>
              <a:t>Installing Jenkins</a:t>
            </a:r>
            <a:endParaRPr lang="en-GB" dirty="0"/>
          </a:p>
        </p:txBody>
      </p:sp>
      <p:sp>
        <p:nvSpPr>
          <p:cNvPr id="3" name="Content Placeholder 2">
            <a:extLst>
              <a:ext uri="{FF2B5EF4-FFF2-40B4-BE49-F238E27FC236}">
                <a16:creationId xmlns:a16="http://schemas.microsoft.com/office/drawing/2014/main" id="{E66C50AC-81CD-4A59-8CD7-C30A9A2D2316}"/>
              </a:ext>
            </a:extLst>
          </p:cNvPr>
          <p:cNvSpPr>
            <a:spLocks noGrp="1"/>
          </p:cNvSpPr>
          <p:nvPr>
            <p:ph idx="1"/>
          </p:nvPr>
        </p:nvSpPr>
        <p:spPr>
          <a:xfrm>
            <a:off x="1371600" y="702365"/>
            <a:ext cx="9601200" cy="6155635"/>
          </a:xfrm>
        </p:spPr>
        <p:txBody>
          <a:bodyPr>
            <a:normAutofit/>
          </a:bodyPr>
          <a:lstStyle/>
          <a:p>
            <a:r>
              <a:rPr lang="en-US" sz="1800" dirty="0"/>
              <a:t>Step 1: Check if Java is installed.</a:t>
            </a:r>
          </a:p>
          <a:p>
            <a:r>
              <a:rPr lang="en-US" sz="1800" dirty="0"/>
              <a:t>Step 2: Download </a:t>
            </a:r>
            <a:r>
              <a:rPr lang="en-US" sz="1800" dirty="0" err="1"/>
              <a:t>Jenkins.war</a:t>
            </a:r>
            <a:r>
              <a:rPr lang="en-US" sz="1800" dirty="0"/>
              <a:t> file (https://www.jenkins.io/)</a:t>
            </a:r>
          </a:p>
          <a:p>
            <a:r>
              <a:rPr lang="en-US" sz="1800" dirty="0"/>
              <a:t>Step 3: </a:t>
            </a:r>
            <a:r>
              <a:rPr lang="en-US" sz="1800" dirty="0" err="1"/>
              <a:t>Goto</a:t>
            </a:r>
            <a:r>
              <a:rPr lang="en-US" sz="1800" dirty="0"/>
              <a:t> </a:t>
            </a:r>
            <a:r>
              <a:rPr lang="en-US" sz="1800" dirty="0" err="1"/>
              <a:t>cmd</a:t>
            </a:r>
            <a:r>
              <a:rPr lang="en-US" sz="1800" dirty="0"/>
              <a:t> prompt and run command</a:t>
            </a:r>
          </a:p>
          <a:p>
            <a:pPr lvl="1"/>
            <a:r>
              <a:rPr lang="en-US" sz="1800" dirty="0"/>
              <a:t>java –jar </a:t>
            </a:r>
            <a:r>
              <a:rPr lang="en-US" sz="1800" dirty="0" err="1"/>
              <a:t>Jenkins.war</a:t>
            </a:r>
            <a:endParaRPr lang="en-US" sz="1800" dirty="0"/>
          </a:p>
          <a:p>
            <a:pPr lvl="1"/>
            <a:r>
              <a:rPr lang="en-US" sz="1800" dirty="0"/>
              <a:t>java –jar </a:t>
            </a:r>
            <a:r>
              <a:rPr lang="en-US" sz="1800" dirty="0" err="1"/>
              <a:t>Jenkins.war</a:t>
            </a:r>
            <a:r>
              <a:rPr lang="en-US" sz="1800" dirty="0"/>
              <a:t> –</a:t>
            </a:r>
            <a:r>
              <a:rPr lang="en-US" sz="1800" dirty="0" err="1"/>
              <a:t>httpPort</a:t>
            </a:r>
            <a:r>
              <a:rPr lang="en-US" sz="1800" dirty="0"/>
              <a:t>=</a:t>
            </a:r>
            <a:r>
              <a:rPr lang="en-US" sz="1800" dirty="0" err="1"/>
              <a:t>ptno</a:t>
            </a:r>
            <a:endParaRPr lang="en-US" sz="1800" dirty="0"/>
          </a:p>
          <a:p>
            <a:r>
              <a:rPr lang="en-US" sz="1800" dirty="0"/>
              <a:t>Step 4: Copy the password</a:t>
            </a:r>
          </a:p>
          <a:p>
            <a:r>
              <a:rPr lang="en-US" sz="1800" dirty="0"/>
              <a:t>Step 5: Open browser and start Jenkins – </a:t>
            </a:r>
            <a:r>
              <a:rPr lang="en-US" sz="1800" dirty="0">
                <a:hlinkClick r:id="rId2"/>
              </a:rPr>
              <a:t>http://localhost:8080</a:t>
            </a:r>
            <a:endParaRPr lang="en-US" sz="1800" dirty="0"/>
          </a:p>
          <a:p>
            <a:r>
              <a:rPr lang="en-US" sz="1800" dirty="0"/>
              <a:t>Step 6: Provide the password and complete the setup </a:t>
            </a:r>
          </a:p>
          <a:p>
            <a:pPr marL="1901952" lvl="4" indent="0">
              <a:buNone/>
            </a:pPr>
            <a:r>
              <a:rPr lang="en-US" b="1" u="sng" dirty="0"/>
              <a:t>UBUNTU</a:t>
            </a:r>
          </a:p>
          <a:p>
            <a:r>
              <a:rPr lang="en-US" sz="1800" dirty="0"/>
              <a:t>Step 1: Check if Java is installed (java –version) (</a:t>
            </a:r>
            <a:r>
              <a:rPr lang="en-US" sz="1800" dirty="0" err="1"/>
              <a:t>sudo</a:t>
            </a:r>
            <a:r>
              <a:rPr lang="en-US" sz="1800" dirty="0"/>
              <a:t> apt install openjdk-8-jdk).</a:t>
            </a:r>
          </a:p>
          <a:p>
            <a:r>
              <a:rPr lang="en-US" sz="2000" dirty="0"/>
              <a:t>Step 2: Follow the instructions </a:t>
            </a:r>
          </a:p>
          <a:p>
            <a:pPr lvl="1"/>
            <a:r>
              <a:rPr lang="en-US" dirty="0"/>
              <a:t>https://www.digitalocean.com/community/tutorials/how-to-install-jenkins-on-ubuntu-18-04</a:t>
            </a:r>
          </a:p>
          <a:p>
            <a:pPr lvl="1"/>
            <a:r>
              <a:rPr lang="en-US" dirty="0"/>
              <a:t> </a:t>
            </a:r>
            <a:r>
              <a:rPr lang="en-US" b="1" u="sng" dirty="0"/>
              <a:t>https://www.jenkins.io/doc/book/installing/linux/</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82555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6C58E-8038-4B58-8098-AF67C2366503}"/>
              </a:ext>
            </a:extLst>
          </p:cNvPr>
          <p:cNvSpPr>
            <a:spLocks noGrp="1"/>
          </p:cNvSpPr>
          <p:nvPr>
            <p:ph type="title"/>
          </p:nvPr>
        </p:nvSpPr>
        <p:spPr>
          <a:xfrm>
            <a:off x="762000" y="0"/>
            <a:ext cx="9601200" cy="783243"/>
          </a:xfrm>
        </p:spPr>
        <p:txBody>
          <a:bodyPr>
            <a:normAutofit fontScale="90000"/>
          </a:bodyPr>
          <a:lstStyle/>
          <a:p>
            <a:r>
              <a:rPr lang="en-US" b="0" i="0" dirty="0">
                <a:solidFill>
                  <a:srgbClr val="030303"/>
                </a:solidFill>
                <a:effectLst/>
                <a:latin typeface="Roboto" panose="02000000000000000000" pitchFamily="2" charset="0"/>
              </a:rPr>
              <a:t>How to use Command Line in Jenkins CLI</a:t>
            </a:r>
            <a:endParaRPr lang="en-GB" dirty="0"/>
          </a:p>
        </p:txBody>
      </p:sp>
      <p:sp>
        <p:nvSpPr>
          <p:cNvPr id="3" name="Content Placeholder 2">
            <a:extLst>
              <a:ext uri="{FF2B5EF4-FFF2-40B4-BE49-F238E27FC236}">
                <a16:creationId xmlns:a16="http://schemas.microsoft.com/office/drawing/2014/main" id="{999EDF5E-E880-4178-83E8-15E9176AF7FD}"/>
              </a:ext>
            </a:extLst>
          </p:cNvPr>
          <p:cNvSpPr>
            <a:spLocks noGrp="1"/>
          </p:cNvSpPr>
          <p:nvPr>
            <p:ph idx="1"/>
          </p:nvPr>
        </p:nvSpPr>
        <p:spPr>
          <a:xfrm>
            <a:off x="1060173" y="927653"/>
            <a:ext cx="10561983" cy="5698434"/>
          </a:xfrm>
        </p:spPr>
        <p:txBody>
          <a:bodyPr>
            <a:normAutofit fontScale="92500" lnSpcReduction="20000"/>
          </a:bodyPr>
          <a:lstStyle/>
          <a:p>
            <a:pPr marL="0" indent="0">
              <a:buNone/>
            </a:pPr>
            <a:r>
              <a:rPr lang="en-US" sz="1800" dirty="0"/>
              <a:t>Step 1 : start Jenkins</a:t>
            </a:r>
          </a:p>
          <a:p>
            <a:pPr marL="0" indent="0">
              <a:buNone/>
            </a:pPr>
            <a:r>
              <a:rPr lang="en-US" sz="1800" dirty="0"/>
              <a:t>Step 2 : </a:t>
            </a:r>
            <a:r>
              <a:rPr lang="en-US" sz="1800" dirty="0" err="1"/>
              <a:t>goto</a:t>
            </a:r>
            <a:r>
              <a:rPr lang="en-US" sz="1800" dirty="0"/>
              <a:t> Manage Jenkins - Configure Global Security - enable security</a:t>
            </a:r>
          </a:p>
          <a:p>
            <a:pPr marL="0" indent="0">
              <a:buNone/>
            </a:pPr>
            <a:r>
              <a:rPr lang="en-US" sz="1800" dirty="0"/>
              <a:t>Step 3 : </a:t>
            </a:r>
            <a:r>
              <a:rPr lang="en-US" sz="1800" dirty="0" err="1"/>
              <a:t>goto</a:t>
            </a:r>
            <a:r>
              <a:rPr lang="en-US" sz="1800" dirty="0"/>
              <a:t> - http://localhost:8080/cli/</a:t>
            </a:r>
          </a:p>
          <a:p>
            <a:pPr marL="0" indent="0">
              <a:buNone/>
            </a:pPr>
            <a:r>
              <a:rPr lang="en-US" sz="1800" dirty="0"/>
              <a:t>Step 4 : download jerkins-cli jar. Place at any location.</a:t>
            </a:r>
          </a:p>
          <a:p>
            <a:pPr marL="0" indent="0">
              <a:buNone/>
            </a:pPr>
            <a:r>
              <a:rPr lang="en-US" sz="1800" dirty="0"/>
              <a:t>Step 5 : test the </a:t>
            </a:r>
            <a:r>
              <a:rPr lang="en-US" sz="1800" dirty="0" err="1"/>
              <a:t>jenkins</a:t>
            </a:r>
            <a:r>
              <a:rPr lang="en-US" sz="1800" dirty="0"/>
              <a:t> command line is working</a:t>
            </a:r>
          </a:p>
          <a:p>
            <a:pPr marL="0" indent="0">
              <a:buNone/>
            </a:pPr>
            <a:endParaRPr lang="en-US" sz="1800" dirty="0"/>
          </a:p>
          <a:p>
            <a:pPr marL="0" indent="0">
              <a:buNone/>
            </a:pPr>
            <a:r>
              <a:rPr lang="en-US" sz="2200" b="1" dirty="0"/>
              <a:t>java –jar jenkins-cli.jar –s </a:t>
            </a:r>
            <a:r>
              <a:rPr lang="en-US" sz="2200" b="1" dirty="0">
                <a:hlinkClick r:id="rId2"/>
              </a:rPr>
              <a:t>http://localhost:8080</a:t>
            </a:r>
            <a:r>
              <a:rPr lang="en-US" sz="2200" b="1" dirty="0"/>
              <a:t> –auth </a:t>
            </a:r>
            <a:r>
              <a:rPr lang="en-US" sz="2200" b="1" dirty="0" err="1"/>
              <a:t>usename:passsword</a:t>
            </a:r>
            <a:r>
              <a:rPr lang="en-US" sz="2200" b="1" dirty="0"/>
              <a:t> </a:t>
            </a:r>
          </a:p>
          <a:p>
            <a:pPr marL="0" indent="0">
              <a:buNone/>
            </a:pPr>
            <a:endParaRPr lang="en-GB" dirty="0"/>
          </a:p>
          <a:p>
            <a:pPr marL="0" indent="0">
              <a:buNone/>
            </a:pPr>
            <a:r>
              <a:rPr lang="en-US" sz="2000" dirty="0"/>
              <a:t>JOB : Name of the job to build</a:t>
            </a:r>
          </a:p>
          <a:p>
            <a:pPr marL="0" indent="0">
              <a:buNone/>
            </a:pPr>
            <a:r>
              <a:rPr lang="en-US" sz="2000" dirty="0"/>
              <a:t> -c  : Check for SCM changes before starting the build, and if there's no change, exit without doing a build</a:t>
            </a:r>
          </a:p>
          <a:p>
            <a:pPr marL="0" indent="0">
              <a:buNone/>
            </a:pPr>
            <a:r>
              <a:rPr lang="en-US" sz="2000" dirty="0"/>
              <a:t> -f  : Follow the build progress. Like -s only interrupts are not passed through to the build.</a:t>
            </a:r>
          </a:p>
          <a:p>
            <a:pPr marL="0" indent="0">
              <a:buNone/>
            </a:pPr>
            <a:r>
              <a:rPr lang="en-US" sz="2000" dirty="0"/>
              <a:t> -p  : Specify the build parameters in the key=value format.</a:t>
            </a:r>
          </a:p>
          <a:p>
            <a:pPr marL="0" indent="0">
              <a:buNone/>
            </a:pPr>
            <a:r>
              <a:rPr lang="en-US" sz="2000" dirty="0"/>
              <a:t> -s  : Wait until the completion/abortion of the command. Interrupts are passed through to the build.</a:t>
            </a:r>
          </a:p>
          <a:p>
            <a:pPr marL="0" indent="0">
              <a:buNone/>
            </a:pPr>
            <a:r>
              <a:rPr lang="en-US" sz="2000" dirty="0"/>
              <a:t> -v  : Prints out the console output of the build. Use with -s</a:t>
            </a:r>
          </a:p>
          <a:p>
            <a:pPr marL="0" indent="0">
              <a:buNone/>
            </a:pPr>
            <a:r>
              <a:rPr lang="en-US" sz="2000" dirty="0"/>
              <a:t> -w  : Wait until the start of the command</a:t>
            </a:r>
            <a:endParaRPr lang="en-GB" sz="2000" dirty="0"/>
          </a:p>
          <a:p>
            <a:pPr marL="0" indent="0">
              <a:buNone/>
            </a:pPr>
            <a:endParaRPr lang="en-GB" dirty="0"/>
          </a:p>
        </p:txBody>
      </p:sp>
    </p:spTree>
    <p:extLst>
      <p:ext uri="{BB962C8B-B14F-4D97-AF65-F5344CB8AC3E}">
        <p14:creationId xmlns:p14="http://schemas.microsoft.com/office/powerpoint/2010/main" val="3430324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0BEF-A700-4EDF-B401-E58FE93B8842}"/>
              </a:ext>
            </a:extLst>
          </p:cNvPr>
          <p:cNvSpPr>
            <a:spLocks noGrp="1"/>
          </p:cNvSpPr>
          <p:nvPr>
            <p:ph type="title"/>
          </p:nvPr>
        </p:nvSpPr>
        <p:spPr/>
        <p:txBody>
          <a:bodyPr/>
          <a:lstStyle/>
          <a:p>
            <a:r>
              <a:rPr lang="en-US" b="0" i="0" dirty="0">
                <a:solidFill>
                  <a:srgbClr val="030303"/>
                </a:solidFill>
                <a:effectLst/>
                <a:latin typeface="Roboto" panose="02000000000000000000" pitchFamily="2" charset="0"/>
              </a:rPr>
              <a:t>How to create Users + Manage + Assign Roles</a:t>
            </a:r>
            <a:endParaRPr lang="en-GB" dirty="0"/>
          </a:p>
        </p:txBody>
      </p:sp>
      <p:sp>
        <p:nvSpPr>
          <p:cNvPr id="3" name="Content Placeholder 2">
            <a:extLst>
              <a:ext uri="{FF2B5EF4-FFF2-40B4-BE49-F238E27FC236}">
                <a16:creationId xmlns:a16="http://schemas.microsoft.com/office/drawing/2014/main" id="{A83B85C8-59FC-4A1B-AF2E-6E6D75D2F2B1}"/>
              </a:ext>
            </a:extLst>
          </p:cNvPr>
          <p:cNvSpPr>
            <a:spLocks noGrp="1"/>
          </p:cNvSpPr>
          <p:nvPr>
            <p:ph idx="1"/>
          </p:nvPr>
        </p:nvSpPr>
        <p:spPr/>
        <p:txBody>
          <a:bodyPr/>
          <a:lstStyle/>
          <a:p>
            <a:r>
              <a:rPr lang="en-US" dirty="0"/>
              <a:t>Step 1 : Create new users</a:t>
            </a:r>
          </a:p>
          <a:p>
            <a:r>
              <a:rPr lang="en-US" dirty="0"/>
              <a:t>Step 2 : Configure users</a:t>
            </a:r>
          </a:p>
          <a:p>
            <a:r>
              <a:rPr lang="en-US" dirty="0"/>
              <a:t>Step 3 : Create and manage user roles </a:t>
            </a:r>
            <a:r>
              <a:rPr lang="en-US" b="1" dirty="0"/>
              <a:t>Role Based Authorization Strategy Plugin </a:t>
            </a:r>
            <a:r>
              <a:rPr lang="en-US" dirty="0"/>
              <a:t>- download - restart </a:t>
            </a:r>
            <a:r>
              <a:rPr lang="en-US" dirty="0" err="1"/>
              <a:t>jenkins</a:t>
            </a:r>
            <a:endParaRPr lang="en-US" dirty="0"/>
          </a:p>
          <a:p>
            <a:r>
              <a:rPr lang="en-US" dirty="0"/>
              <a:t>Step 4 : Manage Jenkins - Configure Global Security - Authorization - Role Based Strategy</a:t>
            </a:r>
          </a:p>
          <a:p>
            <a:r>
              <a:rPr lang="en-US" dirty="0"/>
              <a:t>Step 5 : Create Roles and Assign roles to users</a:t>
            </a:r>
          </a:p>
          <a:p>
            <a:r>
              <a:rPr lang="en-US" dirty="0"/>
              <a:t>Step 6 : Validate authorization and authentication are working properly</a:t>
            </a:r>
            <a:endParaRPr lang="en-GB" dirty="0"/>
          </a:p>
        </p:txBody>
      </p:sp>
    </p:spTree>
    <p:extLst>
      <p:ext uri="{BB962C8B-B14F-4D97-AF65-F5344CB8AC3E}">
        <p14:creationId xmlns:p14="http://schemas.microsoft.com/office/powerpoint/2010/main" val="607841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43040B4-AE96-4563-A57E-047F4A78DFDF}"/>
              </a:ext>
            </a:extLst>
          </p:cNvPr>
          <p:cNvPicPr>
            <a:picLocks noChangeAspect="1"/>
          </p:cNvPicPr>
          <p:nvPr/>
        </p:nvPicPr>
        <p:blipFill>
          <a:blip r:embed="rId2"/>
          <a:stretch>
            <a:fillRect/>
          </a:stretch>
        </p:blipFill>
        <p:spPr>
          <a:xfrm>
            <a:off x="482600" y="577866"/>
            <a:ext cx="11226799" cy="5697600"/>
          </a:xfrm>
          <a:prstGeom prst="rect">
            <a:avLst/>
          </a:prstGeom>
        </p:spPr>
      </p:pic>
      <p:sp>
        <p:nvSpPr>
          <p:cNvPr id="25" name="TextBox 24">
            <a:extLst>
              <a:ext uri="{FF2B5EF4-FFF2-40B4-BE49-F238E27FC236}">
                <a16:creationId xmlns:a16="http://schemas.microsoft.com/office/drawing/2014/main" id="{F1CA7B71-4599-481E-92CD-8526ED307BB0}"/>
              </a:ext>
            </a:extLst>
          </p:cNvPr>
          <p:cNvSpPr txBox="1"/>
          <p:nvPr/>
        </p:nvSpPr>
        <p:spPr>
          <a:xfrm>
            <a:off x="526627" y="194747"/>
            <a:ext cx="6098344" cy="369332"/>
          </a:xfrm>
          <a:prstGeom prst="rect">
            <a:avLst/>
          </a:prstGeom>
          <a:noFill/>
        </p:spPr>
        <p:txBody>
          <a:bodyPr wrap="square">
            <a:spAutoFit/>
          </a:bodyPr>
          <a:lstStyle/>
          <a:p>
            <a:r>
              <a:rPr lang="en-US" sz="1800" b="1" dirty="0"/>
              <a:t>Problems before continuous integration</a:t>
            </a:r>
            <a:endParaRPr lang="en-GB" sz="1800" b="1" dirty="0"/>
          </a:p>
        </p:txBody>
      </p:sp>
    </p:spTree>
    <p:extLst>
      <p:ext uri="{BB962C8B-B14F-4D97-AF65-F5344CB8AC3E}">
        <p14:creationId xmlns:p14="http://schemas.microsoft.com/office/powerpoint/2010/main" val="41589607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812C54-7AEF-4ABB-826E-221F51CB0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0D37B9-2CB1-4512-9842-FDBD886D30E9}"/>
              </a:ext>
            </a:extLst>
          </p:cNvPr>
          <p:cNvSpPr>
            <a:spLocks noGrp="1"/>
          </p:cNvSpPr>
          <p:nvPr>
            <p:ph type="title"/>
          </p:nvPr>
        </p:nvSpPr>
        <p:spPr>
          <a:xfrm>
            <a:off x="3363864" y="685800"/>
            <a:ext cx="7705164" cy="1485900"/>
          </a:xfrm>
        </p:spPr>
        <p:txBody>
          <a:bodyPr>
            <a:normAutofit/>
          </a:bodyPr>
          <a:lstStyle/>
          <a:p>
            <a:r>
              <a:rPr lang="en-GB" b="0" i="0">
                <a:effectLst/>
                <a:latin typeface="Roboto" panose="02000000000000000000" pitchFamily="2" charset="0"/>
              </a:rPr>
              <a:t>What is Maven?</a:t>
            </a:r>
            <a:br>
              <a:rPr lang="en-GB" b="0" i="0">
                <a:effectLst/>
                <a:latin typeface="Roboto" panose="02000000000000000000" pitchFamily="2" charset="0"/>
              </a:rPr>
            </a:br>
            <a:endParaRPr lang="en-GB" dirty="0"/>
          </a:p>
        </p:txBody>
      </p:sp>
      <p:sp>
        <p:nvSpPr>
          <p:cNvPr id="10" name="Rectangle 9">
            <a:extLst>
              <a:ext uri="{FF2B5EF4-FFF2-40B4-BE49-F238E27FC236}">
                <a16:creationId xmlns:a16="http://schemas.microsoft.com/office/drawing/2014/main" id="{891F40E4-8A76-44CF-91EC-9073673526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6"/>
            <a:ext cx="304441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72171013-D973-4187-9CF2-EE098EEF8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81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Content Placeholder 2">
            <a:extLst>
              <a:ext uri="{FF2B5EF4-FFF2-40B4-BE49-F238E27FC236}">
                <a16:creationId xmlns:a16="http://schemas.microsoft.com/office/drawing/2014/main" id="{5C813DE7-64ED-4324-9B77-328F1051BEC9}"/>
              </a:ext>
            </a:extLst>
          </p:cNvPr>
          <p:cNvSpPr>
            <a:spLocks noGrp="1"/>
          </p:cNvSpPr>
          <p:nvPr>
            <p:ph idx="1"/>
          </p:nvPr>
        </p:nvSpPr>
        <p:spPr>
          <a:xfrm>
            <a:off x="3363864" y="1857375"/>
            <a:ext cx="7705164" cy="3581400"/>
          </a:xfrm>
        </p:spPr>
        <p:txBody>
          <a:bodyPr>
            <a:normAutofit fontScale="92500"/>
          </a:bodyPr>
          <a:lstStyle/>
          <a:p>
            <a:r>
              <a:rPr lang="en-US" sz="2400" b="0" i="0" dirty="0">
                <a:effectLst/>
                <a:latin typeface="Roboto" panose="02000000000000000000" pitchFamily="2" charset="0"/>
              </a:rPr>
              <a:t>Maven is a popular open-source build tool developed by the Apache Group to build, publish, and deploy several projects at once for better </a:t>
            </a:r>
            <a:r>
              <a:rPr lang="en-US" sz="2400" b="0" i="0" u="none" strike="noStrike" dirty="0">
                <a:effectLst/>
                <a:latin typeface="Roboto" panose="02000000000000000000" pitchFamily="2" charset="0"/>
                <a:hlinkClick r:id="rId2" tooltip="project management"/>
              </a:rPr>
              <a:t>project management</a:t>
            </a:r>
            <a:r>
              <a:rPr lang="en-US" sz="2400" b="0" i="0" dirty="0">
                <a:effectLst/>
                <a:latin typeface="Roboto" panose="02000000000000000000" pitchFamily="2" charset="0"/>
              </a:rPr>
              <a:t>. The tool provides allows developers to build and document the lifecycle framework. </a:t>
            </a:r>
          </a:p>
          <a:p>
            <a:r>
              <a:rPr lang="en-US" sz="2400" b="0" i="0" dirty="0">
                <a:effectLst/>
                <a:latin typeface="Roboto" panose="02000000000000000000" pitchFamily="2" charset="0"/>
              </a:rPr>
              <a:t>Maven is written in </a:t>
            </a:r>
            <a:r>
              <a:rPr lang="en-US" sz="2400" b="0" i="0" u="none" strike="noStrike" dirty="0">
                <a:effectLst/>
                <a:latin typeface="Roboto" panose="02000000000000000000" pitchFamily="2" charset="0"/>
                <a:hlinkClick r:id="rId3" tooltip="Java"/>
              </a:rPr>
              <a:t>Java</a:t>
            </a:r>
            <a:r>
              <a:rPr lang="en-US" sz="2400" b="0" i="0" dirty="0">
                <a:effectLst/>
                <a:latin typeface="Roboto" panose="02000000000000000000" pitchFamily="2" charset="0"/>
              </a:rPr>
              <a:t> and is used to build projects written in C#, Scala, Ruby, etc. Based on the Project Object Model (POM), this tool has made the lives of </a:t>
            </a:r>
            <a:r>
              <a:rPr lang="en-US" sz="2400" b="0" i="0" u="none" strike="noStrike" dirty="0">
                <a:effectLst/>
                <a:latin typeface="Roboto" panose="02000000000000000000" pitchFamily="2" charset="0"/>
                <a:hlinkClick r:id="rId4" tooltip="Java developers"/>
              </a:rPr>
              <a:t>Java developers</a:t>
            </a:r>
            <a:r>
              <a:rPr lang="en-US" sz="2400" b="0" i="0" dirty="0">
                <a:effectLst/>
                <a:latin typeface="Roboto" panose="02000000000000000000" pitchFamily="2" charset="0"/>
              </a:rPr>
              <a:t> easier while developing reports, checks build and testing automation setups. </a:t>
            </a:r>
            <a:endParaRPr lang="en-GB" sz="2400" dirty="0"/>
          </a:p>
        </p:txBody>
      </p:sp>
    </p:spTree>
    <p:extLst>
      <p:ext uri="{BB962C8B-B14F-4D97-AF65-F5344CB8AC3E}">
        <p14:creationId xmlns:p14="http://schemas.microsoft.com/office/powerpoint/2010/main" val="17580652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0BC9609-A8AF-411F-A9E0-C3B93C8945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C4EBE-7D77-4A36-8DD8-0143C2A9C9F3}"/>
              </a:ext>
            </a:extLst>
          </p:cNvPr>
          <p:cNvSpPr>
            <a:spLocks noGrp="1"/>
          </p:cNvSpPr>
          <p:nvPr>
            <p:ph type="title"/>
          </p:nvPr>
        </p:nvSpPr>
        <p:spPr>
          <a:xfrm>
            <a:off x="640080" y="639704"/>
            <a:ext cx="3299579" cy="5577840"/>
          </a:xfrm>
        </p:spPr>
        <p:txBody>
          <a:bodyPr anchor="ctr">
            <a:normAutofit/>
          </a:bodyPr>
          <a:lstStyle/>
          <a:p>
            <a:pPr algn="ctr"/>
            <a:r>
              <a:rPr lang="en-US" dirty="0"/>
              <a:t>Building apps using MAVEN</a:t>
            </a:r>
            <a:endParaRPr lang="en-GB"/>
          </a:p>
        </p:txBody>
      </p:sp>
      <p:graphicFrame>
        <p:nvGraphicFramePr>
          <p:cNvPr id="5" name="Content Placeholder 2">
            <a:extLst>
              <a:ext uri="{FF2B5EF4-FFF2-40B4-BE49-F238E27FC236}">
                <a16:creationId xmlns:a16="http://schemas.microsoft.com/office/drawing/2014/main" id="{BB7994B3-4A45-4BAD-AA33-E4F993949B4B}"/>
              </a:ext>
            </a:extLst>
          </p:cNvPr>
          <p:cNvGraphicFramePr>
            <a:graphicFrameLocks noGrp="1"/>
          </p:cNvGraphicFramePr>
          <p:nvPr>
            <p:ph idx="1"/>
            <p:extLst>
              <p:ext uri="{D42A27DB-BD31-4B8C-83A1-F6EECF244321}">
                <p14:modId xmlns:p14="http://schemas.microsoft.com/office/powerpoint/2010/main" val="215499404"/>
              </p:ext>
            </p:extLst>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21655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C68F4-F478-4ECB-99BD-CA5769F5B226}"/>
              </a:ext>
            </a:extLst>
          </p:cNvPr>
          <p:cNvSpPr>
            <a:spLocks noGrp="1"/>
          </p:cNvSpPr>
          <p:nvPr>
            <p:ph type="title"/>
          </p:nvPr>
        </p:nvSpPr>
        <p:spPr>
          <a:xfrm>
            <a:off x="1371599" y="314739"/>
            <a:ext cx="9601200" cy="1050235"/>
          </a:xfrm>
        </p:spPr>
        <p:txBody>
          <a:bodyPr/>
          <a:lstStyle/>
          <a:p>
            <a:r>
              <a:rPr lang="en-US" dirty="0"/>
              <a:t>Building apps using MAVEN</a:t>
            </a:r>
            <a:endParaRPr lang="en-GB" dirty="0"/>
          </a:p>
        </p:txBody>
      </p:sp>
      <p:graphicFrame>
        <p:nvGraphicFramePr>
          <p:cNvPr id="9" name="Content Placeholder 2">
            <a:extLst>
              <a:ext uri="{FF2B5EF4-FFF2-40B4-BE49-F238E27FC236}">
                <a16:creationId xmlns:a16="http://schemas.microsoft.com/office/drawing/2014/main" id="{4B32E061-71BE-4B59-8B9F-5EDAC92A86E7}"/>
              </a:ext>
            </a:extLst>
          </p:cNvPr>
          <p:cNvGraphicFramePr>
            <a:graphicFrameLocks noGrp="1"/>
          </p:cNvGraphicFramePr>
          <p:nvPr>
            <p:ph idx="1"/>
            <p:extLst>
              <p:ext uri="{D42A27DB-BD31-4B8C-83A1-F6EECF244321}">
                <p14:modId xmlns:p14="http://schemas.microsoft.com/office/powerpoint/2010/main" val="4165897666"/>
              </p:ext>
            </p:extLst>
          </p:nvPr>
        </p:nvGraphicFramePr>
        <p:xfrm>
          <a:off x="1371599" y="1224170"/>
          <a:ext cx="10118035" cy="39176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8BAAE113-DF51-45CF-9413-1C88BA89000E}"/>
              </a:ext>
            </a:extLst>
          </p:cNvPr>
          <p:cNvSpPr txBox="1"/>
          <p:nvPr/>
        </p:nvSpPr>
        <p:spPr>
          <a:xfrm>
            <a:off x="927653" y="5251461"/>
            <a:ext cx="11052312" cy="1477328"/>
          </a:xfrm>
          <a:prstGeom prst="rect">
            <a:avLst/>
          </a:prstGeom>
          <a:noFill/>
        </p:spPr>
        <p:txBody>
          <a:bodyPr wrap="square">
            <a:spAutoFit/>
          </a:bodyPr>
          <a:lstStyle/>
          <a:p>
            <a:r>
              <a:rPr lang="en-US" i="1" dirty="0"/>
              <a:t>These lifecycle phases (plus the other lifecycle phases not shown here) are executed sequentially to complete the default lifecycle. Given the lifecycle phases above, this means that when the default lifecycle is used, Maven will first validate the project, then will try to compile the sources, run those against the tests, package the binaries (e.g. jar), run integration tests against that package, verify the integration tests, install the verified package to the local repository, then deploy the installed package to a remote repository.</a:t>
            </a:r>
            <a:endParaRPr lang="en-GB" i="1" dirty="0"/>
          </a:p>
        </p:txBody>
      </p:sp>
    </p:spTree>
    <p:extLst>
      <p:ext uri="{BB962C8B-B14F-4D97-AF65-F5344CB8AC3E}">
        <p14:creationId xmlns:p14="http://schemas.microsoft.com/office/powerpoint/2010/main" val="2590355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C14963-5C1A-46C4-9C21-7B43C56E06EF}"/>
              </a:ext>
            </a:extLst>
          </p:cNvPr>
          <p:cNvSpPr>
            <a:spLocks noGrp="1"/>
          </p:cNvSpPr>
          <p:nvPr>
            <p:ph idx="1"/>
          </p:nvPr>
        </p:nvSpPr>
        <p:spPr>
          <a:xfrm>
            <a:off x="1371600" y="1338470"/>
            <a:ext cx="10025270" cy="5221356"/>
          </a:xfrm>
        </p:spPr>
        <p:txBody>
          <a:bodyPr>
            <a:normAutofit/>
          </a:bodyPr>
          <a:lstStyle/>
          <a:p>
            <a:r>
              <a:rPr lang="en-US" sz="1800" dirty="0"/>
              <a:t>Step1: Set maven in </a:t>
            </a:r>
            <a:r>
              <a:rPr lang="en-US" sz="1800" b="1" dirty="0"/>
              <a:t>Global Tool config (GTC)-</a:t>
            </a:r>
            <a:r>
              <a:rPr lang="en-US" sz="1800" dirty="0"/>
              <a:t>&gt;Maven-&gt;</a:t>
            </a:r>
            <a:r>
              <a:rPr lang="en-US" sz="1800" dirty="0" err="1"/>
              <a:t>AddMaven</a:t>
            </a:r>
            <a:r>
              <a:rPr lang="en-US" sz="1800" dirty="0"/>
              <a:t>-&gt;Provide a name and select a version.</a:t>
            </a:r>
          </a:p>
          <a:p>
            <a:pPr lvl="1"/>
            <a:r>
              <a:rPr lang="en-US" sz="1800" b="1" i="0" u="sng" dirty="0"/>
              <a:t>To run maven on </a:t>
            </a:r>
            <a:r>
              <a:rPr lang="en-US" sz="1800" b="1" i="0" u="sng" dirty="0" err="1"/>
              <a:t>linux</a:t>
            </a:r>
            <a:r>
              <a:rPr lang="en-US" sz="1800" b="1" i="0" u="sng" dirty="0"/>
              <a:t> system.</a:t>
            </a:r>
          </a:p>
          <a:p>
            <a:pPr lvl="1"/>
            <a:r>
              <a:rPr lang="en-GB" sz="1800" dirty="0"/>
              <a:t>run </a:t>
            </a:r>
            <a:r>
              <a:rPr lang="en-GB" sz="1800" dirty="0" err="1"/>
              <a:t>sudo</a:t>
            </a:r>
            <a:r>
              <a:rPr lang="en-GB" sz="1800" dirty="0"/>
              <a:t> get-apt maven</a:t>
            </a:r>
          </a:p>
          <a:p>
            <a:pPr lvl="1"/>
            <a:r>
              <a:rPr lang="en-GB" sz="1800" dirty="0"/>
              <a:t> to get maven path use-&gt; </a:t>
            </a:r>
            <a:r>
              <a:rPr lang="en-GB" sz="1800" dirty="0" err="1"/>
              <a:t>whereis</a:t>
            </a:r>
            <a:r>
              <a:rPr lang="en-GB" sz="1800" dirty="0"/>
              <a:t> </a:t>
            </a:r>
            <a:r>
              <a:rPr lang="en-GB" sz="1800" dirty="0" err="1"/>
              <a:t>mvn</a:t>
            </a:r>
            <a:endParaRPr lang="en-GB" sz="1800" dirty="0"/>
          </a:p>
          <a:p>
            <a:pPr lvl="1"/>
            <a:r>
              <a:rPr lang="en-US" sz="1800" dirty="0"/>
              <a:t>Global Tool config- &gt;</a:t>
            </a:r>
            <a:r>
              <a:rPr lang="en-GB" sz="1800" dirty="0"/>
              <a:t>add maven name</a:t>
            </a:r>
          </a:p>
          <a:p>
            <a:pPr lvl="1"/>
            <a:r>
              <a:rPr lang="en-GB" sz="1800" dirty="0"/>
              <a:t>Go to </a:t>
            </a:r>
            <a:r>
              <a:rPr lang="en-GB" sz="1800" b="1" dirty="0"/>
              <a:t>node (Slave)-&gt; configure-</a:t>
            </a:r>
            <a:r>
              <a:rPr lang="en-GB" sz="1800" dirty="0"/>
              <a:t>&gt;Node Properties-&gt;Add-&gt; Maven name from Global tool config and then in  home provide the path from got from </a:t>
            </a:r>
            <a:r>
              <a:rPr lang="en-GB" sz="1800" dirty="0" err="1"/>
              <a:t>whereis</a:t>
            </a:r>
            <a:endParaRPr lang="en-GB" sz="1800" dirty="0"/>
          </a:p>
          <a:p>
            <a:r>
              <a:rPr lang="en-GB" sz="1800" dirty="0"/>
              <a:t>Step 2: </a:t>
            </a:r>
          </a:p>
          <a:p>
            <a:pPr lvl="1"/>
            <a:r>
              <a:rPr lang="en-GB" sz="1800" dirty="0"/>
              <a:t>Start  an new item</a:t>
            </a:r>
          </a:p>
          <a:p>
            <a:pPr lvl="1"/>
            <a:r>
              <a:rPr lang="en-GB" sz="1800" dirty="0"/>
              <a:t>Provide path for source code management</a:t>
            </a:r>
          </a:p>
          <a:p>
            <a:pPr lvl="1"/>
            <a:r>
              <a:rPr lang="en-GB" sz="1800" dirty="0"/>
              <a:t>Under </a:t>
            </a:r>
            <a:r>
              <a:rPr lang="en-GB" sz="1800" b="1" dirty="0"/>
              <a:t>Build-&gt;</a:t>
            </a:r>
            <a:r>
              <a:rPr lang="en-GB" sz="1800" dirty="0"/>
              <a:t>Invoke top level Maven targets-&gt;Maven version- provide the name given in GTC. </a:t>
            </a:r>
          </a:p>
          <a:p>
            <a:pPr lvl="2"/>
            <a:r>
              <a:rPr lang="en-GB" dirty="0"/>
              <a:t>IN </a:t>
            </a:r>
            <a:r>
              <a:rPr lang="en-GB" b="1" dirty="0"/>
              <a:t>Goals </a:t>
            </a:r>
            <a:r>
              <a:rPr lang="en-GB" dirty="0"/>
              <a:t>provide the Maven build lifecycle options ( clean, compile, build, test, package)</a:t>
            </a:r>
          </a:p>
          <a:p>
            <a:pPr lvl="1"/>
            <a:r>
              <a:rPr lang="en-GB" sz="1800" dirty="0"/>
              <a:t>Finally build the project</a:t>
            </a:r>
          </a:p>
          <a:p>
            <a:endParaRPr lang="en-GB" sz="1800" dirty="0"/>
          </a:p>
          <a:p>
            <a:pPr lvl="1"/>
            <a:endParaRPr lang="en-GB" sz="1800" dirty="0"/>
          </a:p>
          <a:p>
            <a:pPr lvl="1"/>
            <a:endParaRPr lang="en-GB" sz="1800" dirty="0"/>
          </a:p>
        </p:txBody>
      </p:sp>
      <p:sp>
        <p:nvSpPr>
          <p:cNvPr id="4" name="Title 1">
            <a:extLst>
              <a:ext uri="{FF2B5EF4-FFF2-40B4-BE49-F238E27FC236}">
                <a16:creationId xmlns:a16="http://schemas.microsoft.com/office/drawing/2014/main" id="{3D978F16-EEE3-4FEB-9EBF-B2531ACD0C27}"/>
              </a:ext>
            </a:extLst>
          </p:cNvPr>
          <p:cNvSpPr>
            <a:spLocks noGrp="1"/>
          </p:cNvSpPr>
          <p:nvPr>
            <p:ph type="title"/>
          </p:nvPr>
        </p:nvSpPr>
        <p:spPr>
          <a:xfrm>
            <a:off x="1371599" y="314739"/>
            <a:ext cx="9601200" cy="1050235"/>
          </a:xfrm>
        </p:spPr>
        <p:txBody>
          <a:bodyPr/>
          <a:lstStyle/>
          <a:p>
            <a:r>
              <a:rPr lang="en-US" dirty="0"/>
              <a:t>Java web App</a:t>
            </a:r>
            <a:endParaRPr lang="en-GB" dirty="0"/>
          </a:p>
        </p:txBody>
      </p:sp>
    </p:spTree>
    <p:extLst>
      <p:ext uri="{BB962C8B-B14F-4D97-AF65-F5344CB8AC3E}">
        <p14:creationId xmlns:p14="http://schemas.microsoft.com/office/powerpoint/2010/main" val="28830831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F0B6E2-2E62-4D1B-B5A9-8532F50A9ADD}"/>
              </a:ext>
            </a:extLst>
          </p:cNvPr>
          <p:cNvSpPr>
            <a:spLocks noGrp="1"/>
          </p:cNvSpPr>
          <p:nvPr>
            <p:ph idx="1"/>
          </p:nvPr>
        </p:nvSpPr>
        <p:spPr>
          <a:xfrm>
            <a:off x="1371600" y="106017"/>
            <a:ext cx="9601200" cy="6639340"/>
          </a:xfrm>
        </p:spPr>
        <p:txBody>
          <a:bodyPr>
            <a:normAutofit lnSpcReduction="10000"/>
          </a:bodyPr>
          <a:lstStyle/>
          <a:p>
            <a:r>
              <a:rPr lang="en-GB" sz="1800" dirty="0"/>
              <a:t>Step 3:To deploy the maven project ( the java web file </a:t>
            </a:r>
            <a:r>
              <a:rPr lang="en-GB" sz="1800" dirty="0" err="1"/>
              <a:t>index.jsp</a:t>
            </a:r>
            <a:r>
              <a:rPr lang="en-GB" sz="1800" dirty="0"/>
              <a:t>)</a:t>
            </a:r>
          </a:p>
          <a:p>
            <a:pPr lvl="1"/>
            <a:r>
              <a:rPr lang="en-GB" sz="1800" b="1" u="sng" dirty="0"/>
              <a:t>Under </a:t>
            </a:r>
            <a:r>
              <a:rPr lang="en-GB" sz="1800" b="1" u="sng" dirty="0" err="1"/>
              <a:t>MavenDeploy</a:t>
            </a:r>
            <a:r>
              <a:rPr lang="en-GB" sz="1800" b="1" u="sng" dirty="0"/>
              <a:t> project</a:t>
            </a:r>
          </a:p>
          <a:p>
            <a:pPr lvl="1"/>
            <a:r>
              <a:rPr lang="en-GB" sz="1800" dirty="0"/>
              <a:t>Invoke top-level maven projects -&gt; goals –package</a:t>
            </a:r>
          </a:p>
          <a:p>
            <a:pPr lvl="1"/>
            <a:r>
              <a:rPr lang="en-GB" sz="1800" dirty="0"/>
              <a:t>Post-build actions-&gt;Deploy war/ear to a container (download the plugin “Deploy to container”)-&gt; WAR/EAR files – provide the file to search with wild card **/*.war* ( this will search for .war files in any folder and subfolder (**/*) in the workspace of </a:t>
            </a:r>
            <a:r>
              <a:rPr lang="en-GB" sz="1800" dirty="0" err="1"/>
              <a:t>mavendeploy</a:t>
            </a:r>
            <a:r>
              <a:rPr lang="en-GB" sz="1800" dirty="0"/>
              <a:t>) this file will be used to deploy in the tomcat server. </a:t>
            </a:r>
          </a:p>
          <a:p>
            <a:pPr lvl="1"/>
            <a:r>
              <a:rPr lang="en-GB" sz="1800" dirty="0"/>
              <a:t>Provide a </a:t>
            </a:r>
            <a:r>
              <a:rPr lang="en-GB" sz="1800" b="1" dirty="0"/>
              <a:t>Context path </a:t>
            </a:r>
            <a:r>
              <a:rPr lang="en-GB" sz="1800" dirty="0"/>
              <a:t>name. This name will be used to finally run the file with the IP address in browser.( </a:t>
            </a:r>
            <a:r>
              <a:rPr lang="en-GB" sz="1800" dirty="0" err="1"/>
              <a:t>eg</a:t>
            </a:r>
            <a:r>
              <a:rPr lang="en-GB" sz="1800" dirty="0"/>
              <a:t> 172.16.51.38:8080/</a:t>
            </a:r>
            <a:r>
              <a:rPr lang="en-GB" sz="1800" dirty="0" err="1"/>
              <a:t>MavenApp</a:t>
            </a:r>
            <a:r>
              <a:rPr lang="en-GB" sz="1800" dirty="0"/>
              <a:t>). The reason we provide a context path name is because tomcat is the only server that will allow multiple applications to run from a single port.</a:t>
            </a:r>
          </a:p>
          <a:p>
            <a:pPr lvl="1"/>
            <a:r>
              <a:rPr lang="en-GB" sz="1800" dirty="0"/>
              <a:t>In </a:t>
            </a:r>
            <a:r>
              <a:rPr lang="en-GB" sz="1800" b="1" dirty="0"/>
              <a:t>containers </a:t>
            </a:r>
            <a:r>
              <a:rPr lang="en-GB" sz="1800" dirty="0"/>
              <a:t>under</a:t>
            </a:r>
            <a:r>
              <a:rPr lang="en-GB" sz="1800" b="1" dirty="0"/>
              <a:t> </a:t>
            </a:r>
            <a:r>
              <a:rPr lang="en-GB" sz="1800" dirty="0"/>
              <a:t>credentials  select the credentials. ( For this we have to add the credentials in Mange Jenkins-&gt;Manage credentials-&gt; Jenkins-&gt; global credentials-&gt;add credentials-&gt; Username and password- provide username and </a:t>
            </a:r>
            <a:r>
              <a:rPr lang="en-GB" sz="1800" dirty="0" err="1"/>
              <a:t>pwd</a:t>
            </a:r>
            <a:r>
              <a:rPr lang="en-GB" sz="1800" dirty="0"/>
              <a:t> in the computer where tomcat server is installed and from tomcat-users.xml ( in this file search for roles = “manager-script” use the </a:t>
            </a:r>
            <a:r>
              <a:rPr lang="en-GB" sz="1800" dirty="0" err="1"/>
              <a:t>usrname</a:t>
            </a:r>
            <a:r>
              <a:rPr lang="en-GB" sz="1800" dirty="0"/>
              <a:t> and </a:t>
            </a:r>
            <a:r>
              <a:rPr lang="en-GB" sz="1800" dirty="0" err="1"/>
              <a:t>pwd</a:t>
            </a:r>
            <a:r>
              <a:rPr lang="en-GB" sz="1800" dirty="0"/>
              <a:t> provided here). Provide a ID name so that we can use the ID name in containers. (</a:t>
            </a:r>
            <a:r>
              <a:rPr lang="en-GB" sz="1600" dirty="0"/>
              <a:t>In order to find this use </a:t>
            </a:r>
            <a:r>
              <a:rPr lang="en-GB" sz="1600" dirty="0" err="1"/>
              <a:t>sudo</a:t>
            </a:r>
            <a:r>
              <a:rPr lang="en-GB" sz="1600" dirty="0"/>
              <a:t> cd/etc/tomcat8/tomcat-users.xml. Note that</a:t>
            </a:r>
            <a:r>
              <a:rPr lang="en-US" sz="1600" dirty="0"/>
              <a:t> any config files in ubuntu will be in /</a:t>
            </a:r>
            <a:r>
              <a:rPr lang="en-US" sz="1600" dirty="0" err="1"/>
              <a:t>etc</a:t>
            </a:r>
            <a:r>
              <a:rPr lang="en-US" sz="1600" dirty="0"/>
              <a:t>/ folder. ) </a:t>
            </a:r>
            <a:r>
              <a:rPr lang="en-US" sz="1600" dirty="0" err="1"/>
              <a:t>sudo</a:t>
            </a:r>
            <a:r>
              <a:rPr lang="en-US" sz="1600" dirty="0"/>
              <a:t> ls /</a:t>
            </a:r>
            <a:r>
              <a:rPr lang="en-US" sz="1600" dirty="0" err="1"/>
              <a:t>etc</a:t>
            </a:r>
            <a:r>
              <a:rPr lang="en-US" sz="1600" dirty="0"/>
              <a:t>/       </a:t>
            </a:r>
            <a:r>
              <a:rPr lang="en-US" sz="1600" dirty="0" err="1"/>
              <a:t>sudo</a:t>
            </a:r>
            <a:r>
              <a:rPr lang="en-US" sz="1600" dirty="0"/>
              <a:t> cat /</a:t>
            </a:r>
            <a:r>
              <a:rPr lang="en-US" sz="1600" dirty="0" err="1"/>
              <a:t>etc</a:t>
            </a:r>
            <a:r>
              <a:rPr lang="en-US" sz="1600" dirty="0"/>
              <a:t>/tomcat8/tomcat-users.xml</a:t>
            </a:r>
          </a:p>
          <a:p>
            <a:pPr marL="530352" lvl="1" indent="0">
              <a:buNone/>
            </a:pPr>
            <a:r>
              <a:rPr lang="en-US" sz="1600" dirty="0"/>
              <a:t>        In Tomcat URL provide the IP address of the tomcat server – </a:t>
            </a:r>
            <a:r>
              <a:rPr lang="en-US" sz="1600" dirty="0">
                <a:hlinkClick r:id="rId2"/>
              </a:rPr>
              <a:t>http://172.16.51.38:8080</a:t>
            </a:r>
            <a:endParaRPr lang="en-US" sz="1600" dirty="0"/>
          </a:p>
          <a:p>
            <a:pPr marL="530352" lvl="1" indent="0">
              <a:buNone/>
            </a:pPr>
            <a:r>
              <a:rPr lang="en-US" sz="1600" dirty="0"/>
              <a:t>To find </a:t>
            </a:r>
            <a:r>
              <a:rPr lang="en-US" sz="1600" dirty="0" err="1"/>
              <a:t>ip</a:t>
            </a:r>
            <a:r>
              <a:rPr lang="en-US" sz="1600" dirty="0"/>
              <a:t> and port in ubuntu use – </a:t>
            </a:r>
            <a:r>
              <a:rPr lang="en-US" sz="1600" dirty="0" err="1"/>
              <a:t>ip</a:t>
            </a:r>
            <a:r>
              <a:rPr lang="en-US" sz="1600" dirty="0"/>
              <a:t> a (to see </a:t>
            </a:r>
            <a:r>
              <a:rPr lang="en-US" sz="1600" dirty="0" err="1"/>
              <a:t>ip</a:t>
            </a:r>
            <a:r>
              <a:rPr lang="en-US" sz="1600" dirty="0"/>
              <a:t> add), </a:t>
            </a:r>
            <a:r>
              <a:rPr lang="en-US" sz="1600" dirty="0" err="1"/>
              <a:t>sudo</a:t>
            </a:r>
            <a:r>
              <a:rPr lang="en-US" sz="1600" dirty="0"/>
              <a:t> apt install net-tools (to install netstat),</a:t>
            </a:r>
          </a:p>
          <a:p>
            <a:pPr marL="530352" lvl="1" indent="0">
              <a:buNone/>
            </a:pPr>
            <a:r>
              <a:rPr lang="en-US" sz="1600" dirty="0" err="1"/>
              <a:t>Sudo</a:t>
            </a:r>
            <a:r>
              <a:rPr lang="en-US" sz="1600" dirty="0"/>
              <a:t> netstat –</a:t>
            </a:r>
            <a:r>
              <a:rPr lang="en-US" sz="1600" dirty="0" err="1"/>
              <a:t>ntpl</a:t>
            </a:r>
            <a:r>
              <a:rPr lang="en-US" sz="1600" dirty="0"/>
              <a:t> | grep java</a:t>
            </a:r>
          </a:p>
          <a:p>
            <a:r>
              <a:rPr lang="en-US" sz="1600" dirty="0"/>
              <a:t>Step 4:  Go to browser and then run – </a:t>
            </a:r>
            <a:r>
              <a:rPr lang="en-US" sz="1600" dirty="0">
                <a:hlinkClick r:id="rId3"/>
              </a:rPr>
              <a:t>http://172.16.51.38:8080/MavenAPP</a:t>
            </a:r>
            <a:r>
              <a:rPr lang="en-US" sz="1600" dirty="0"/>
              <a:t> name given in context path to show that the website has been deployed and running in the tomcat server.</a:t>
            </a:r>
          </a:p>
          <a:p>
            <a:endParaRPr lang="en-US" sz="1600" dirty="0"/>
          </a:p>
          <a:p>
            <a:pPr lvl="1"/>
            <a:endParaRPr lang="en-GB" sz="1800" dirty="0"/>
          </a:p>
          <a:p>
            <a:endParaRPr lang="en-GB" sz="2400" dirty="0"/>
          </a:p>
        </p:txBody>
      </p:sp>
    </p:spTree>
    <p:extLst>
      <p:ext uri="{BB962C8B-B14F-4D97-AF65-F5344CB8AC3E}">
        <p14:creationId xmlns:p14="http://schemas.microsoft.com/office/powerpoint/2010/main" val="12180102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16946-80E6-450E-A92D-29F007C54193}"/>
              </a:ext>
            </a:extLst>
          </p:cNvPr>
          <p:cNvSpPr>
            <a:spLocks noGrp="1"/>
          </p:cNvSpPr>
          <p:nvPr>
            <p:ph type="title"/>
          </p:nvPr>
        </p:nvSpPr>
        <p:spPr>
          <a:xfrm>
            <a:off x="1371600" y="266700"/>
            <a:ext cx="9601200" cy="838200"/>
          </a:xfrm>
        </p:spPr>
        <p:txBody>
          <a:bodyPr>
            <a:normAutofit fontScale="90000"/>
          </a:bodyPr>
          <a:lstStyle/>
          <a:p>
            <a:r>
              <a:rPr lang="en-GB" b="1" i="0" dirty="0">
                <a:solidFill>
                  <a:srgbClr val="4A4A4A"/>
                </a:solidFill>
                <a:effectLst/>
                <a:latin typeface="Open Sans" panose="020B0606030504020204" pitchFamily="34" charset="0"/>
              </a:rPr>
              <a:t>Jenkins Distributed Architecture</a:t>
            </a:r>
            <a:br>
              <a:rPr lang="en-GB" b="0" i="0" dirty="0">
                <a:solidFill>
                  <a:srgbClr val="4A4A4A"/>
                </a:solidFill>
                <a:effectLst/>
                <a:latin typeface="Open Sans" panose="020B0606030504020204" pitchFamily="34" charset="0"/>
              </a:rPr>
            </a:br>
            <a:endParaRPr lang="en-GB" dirty="0"/>
          </a:p>
        </p:txBody>
      </p:sp>
      <p:sp>
        <p:nvSpPr>
          <p:cNvPr id="3" name="Content Placeholder 2">
            <a:extLst>
              <a:ext uri="{FF2B5EF4-FFF2-40B4-BE49-F238E27FC236}">
                <a16:creationId xmlns:a16="http://schemas.microsoft.com/office/drawing/2014/main" id="{7C808AD6-899E-418A-A3F6-8C95D85B50B3}"/>
              </a:ext>
            </a:extLst>
          </p:cNvPr>
          <p:cNvSpPr>
            <a:spLocks noGrp="1"/>
          </p:cNvSpPr>
          <p:nvPr>
            <p:ph idx="1"/>
          </p:nvPr>
        </p:nvSpPr>
        <p:spPr>
          <a:xfrm>
            <a:off x="1371600" y="1104900"/>
            <a:ext cx="10025270" cy="5486400"/>
          </a:xfrm>
        </p:spPr>
        <p:txBody>
          <a:bodyPr>
            <a:normAutofit/>
          </a:bodyPr>
          <a:lstStyle/>
          <a:p>
            <a:pPr marL="0" indent="0" algn="just">
              <a:buNone/>
            </a:pPr>
            <a:r>
              <a:rPr lang="en-US" sz="2200" dirty="0">
                <a:solidFill>
                  <a:srgbClr val="4A4A4A"/>
                </a:solidFill>
                <a:latin typeface="Open Sans" panose="020B0606030504020204" pitchFamily="34" charset="0"/>
              </a:rPr>
              <a:t>J</a:t>
            </a:r>
            <a:r>
              <a:rPr lang="en-US" sz="2200" b="0" i="0" dirty="0">
                <a:solidFill>
                  <a:srgbClr val="4A4A4A"/>
                </a:solidFill>
                <a:effectLst/>
                <a:latin typeface="Open Sans" panose="020B0606030504020204" pitchFamily="34" charset="0"/>
              </a:rPr>
              <a:t>enkins server might not be enough to meet certain requirements like:</a:t>
            </a:r>
          </a:p>
          <a:p>
            <a:pPr algn="just">
              <a:buFont typeface="Arial" panose="020B0604020202020204" pitchFamily="34" charset="0"/>
              <a:buChar char="•"/>
            </a:pPr>
            <a:r>
              <a:rPr lang="en-US" sz="2200" b="0" i="0" dirty="0">
                <a:solidFill>
                  <a:srgbClr val="4A4A4A"/>
                </a:solidFill>
                <a:effectLst/>
                <a:latin typeface="Open Sans" panose="020B0606030504020204" pitchFamily="34" charset="0"/>
              </a:rPr>
              <a:t>Sometimes you might need several different environments to test your builds. This cannot be done by a single Jenkins server.</a:t>
            </a:r>
          </a:p>
          <a:p>
            <a:pPr algn="just">
              <a:buFont typeface="Arial" panose="020B0604020202020204" pitchFamily="34" charset="0"/>
              <a:buChar char="•"/>
            </a:pPr>
            <a:r>
              <a:rPr lang="en-US" sz="2200" b="0" i="0" dirty="0">
                <a:solidFill>
                  <a:srgbClr val="4A4A4A"/>
                </a:solidFill>
                <a:effectLst/>
                <a:latin typeface="Open Sans" panose="020B0606030504020204" pitchFamily="34" charset="0"/>
              </a:rPr>
              <a:t>If larger and heavier projects get built on a regular basis then a single Jenkins server cannot simply handle the entire load.</a:t>
            </a:r>
          </a:p>
          <a:p>
            <a:pPr marL="0" indent="0" algn="just">
              <a:buNone/>
            </a:pPr>
            <a:r>
              <a:rPr lang="en-US" sz="2200" b="0" i="0" dirty="0">
                <a:solidFill>
                  <a:srgbClr val="4A4A4A"/>
                </a:solidFill>
                <a:effectLst/>
                <a:latin typeface="Open Sans" panose="020B0606030504020204" pitchFamily="34" charset="0"/>
              </a:rPr>
              <a:t>To address the above-stated needs, Jenkins distributed architecture came into the picture.</a:t>
            </a:r>
          </a:p>
          <a:p>
            <a:pPr marL="0" indent="0" algn="just">
              <a:buNone/>
            </a:pPr>
            <a:endParaRPr lang="en-US" sz="2200" b="0" i="0" dirty="0">
              <a:solidFill>
                <a:srgbClr val="4A4A4A"/>
              </a:solidFill>
              <a:effectLst/>
              <a:latin typeface="Open Sans" panose="020B0606030504020204" pitchFamily="34" charset="0"/>
            </a:endParaRPr>
          </a:p>
          <a:p>
            <a:pPr marL="0" indent="0" algn="l">
              <a:buNone/>
            </a:pPr>
            <a:r>
              <a:rPr lang="en-US" sz="2200" b="1" i="0" dirty="0">
                <a:solidFill>
                  <a:srgbClr val="4A4A4A"/>
                </a:solidFill>
                <a:effectLst/>
                <a:latin typeface="Open Sans" panose="020B0606030504020204" pitchFamily="34" charset="0"/>
              </a:rPr>
              <a:t>Jenkins Distributed Architecture</a:t>
            </a:r>
            <a:endParaRPr lang="en-US" sz="2200" b="0" i="0" dirty="0">
              <a:solidFill>
                <a:srgbClr val="4A4A4A"/>
              </a:solidFill>
              <a:effectLst/>
              <a:latin typeface="Open Sans" panose="020B0606030504020204" pitchFamily="34" charset="0"/>
            </a:endParaRPr>
          </a:p>
          <a:p>
            <a:pPr algn="just"/>
            <a:r>
              <a:rPr lang="en-US" sz="2200" b="0" i="0" dirty="0">
                <a:solidFill>
                  <a:srgbClr val="4A4A4A"/>
                </a:solidFill>
                <a:effectLst/>
                <a:latin typeface="Open Sans" panose="020B0606030504020204" pitchFamily="34" charset="0"/>
              </a:rPr>
              <a:t>Jenkins uses a Master-Slave architecture to manage distributed builds. In this architecture, Master and Slave communicate through TCP/IP protocol.</a:t>
            </a:r>
          </a:p>
          <a:p>
            <a:endParaRPr lang="en-GB" sz="2200" dirty="0"/>
          </a:p>
        </p:txBody>
      </p:sp>
    </p:spTree>
    <p:extLst>
      <p:ext uri="{BB962C8B-B14F-4D97-AF65-F5344CB8AC3E}">
        <p14:creationId xmlns:p14="http://schemas.microsoft.com/office/powerpoint/2010/main" val="2382028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214708C-8F37-4A10-BA20-52FF04A0BA48}"/>
              </a:ext>
            </a:extLst>
          </p:cNvPr>
          <p:cNvSpPr>
            <a:spLocks noGrp="1"/>
          </p:cNvSpPr>
          <p:nvPr>
            <p:ph idx="1"/>
          </p:nvPr>
        </p:nvSpPr>
        <p:spPr>
          <a:xfrm>
            <a:off x="1371600" y="341244"/>
            <a:ext cx="9601200" cy="6175512"/>
          </a:xfrm>
        </p:spPr>
        <p:txBody>
          <a:bodyPr>
            <a:normAutofit fontScale="92500" lnSpcReduction="10000"/>
          </a:bodyPr>
          <a:lstStyle/>
          <a:p>
            <a:pPr marL="0" indent="0" algn="just">
              <a:buNone/>
            </a:pPr>
            <a:r>
              <a:rPr lang="en-US" b="1" i="0" dirty="0">
                <a:solidFill>
                  <a:srgbClr val="4A4A4A"/>
                </a:solidFill>
                <a:effectLst/>
                <a:latin typeface="Open Sans" panose="020B0606030504020204" pitchFamily="34" charset="0"/>
              </a:rPr>
              <a:t>Jenkins Master</a:t>
            </a:r>
            <a:endParaRPr lang="en-US" b="0" i="0" dirty="0">
              <a:solidFill>
                <a:srgbClr val="4A4A4A"/>
              </a:solidFill>
              <a:effectLst/>
              <a:latin typeface="Open Sans" panose="020B0606030504020204" pitchFamily="34" charset="0"/>
            </a:endParaRPr>
          </a:p>
          <a:p>
            <a:pPr marL="0" indent="0" algn="just">
              <a:buNone/>
            </a:pPr>
            <a:r>
              <a:rPr lang="en-US" b="0" i="0" dirty="0">
                <a:solidFill>
                  <a:srgbClr val="4A4A4A"/>
                </a:solidFill>
                <a:effectLst/>
                <a:latin typeface="Open Sans" panose="020B0606030504020204" pitchFamily="34" charset="0"/>
              </a:rPr>
              <a:t>Your main Jenkins server is the Master. The Master’s job is to handle:</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Scheduling build jobs.</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Dispatching builds to the slaves for the actual execution.</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Monitor the slaves (possibly taking them online and offline as required).</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Recording and presenting the build results.</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A Master instance of Jenkins can also execute build jobs directly.</a:t>
            </a:r>
          </a:p>
          <a:p>
            <a:pPr marL="0" indent="0" algn="l">
              <a:buNone/>
            </a:pPr>
            <a:r>
              <a:rPr lang="en-US" b="1" i="0" dirty="0">
                <a:solidFill>
                  <a:srgbClr val="4A4A4A"/>
                </a:solidFill>
                <a:effectLst/>
                <a:latin typeface="Open Sans" panose="020B0606030504020204" pitchFamily="34" charset="0"/>
              </a:rPr>
              <a:t>Jenkins Slave</a:t>
            </a:r>
            <a:endParaRPr lang="en-US" b="0" i="0" dirty="0">
              <a:solidFill>
                <a:srgbClr val="4A4A4A"/>
              </a:solidFill>
              <a:effectLst/>
              <a:latin typeface="Open Sans" panose="020B0606030504020204" pitchFamily="34" charset="0"/>
            </a:endParaRPr>
          </a:p>
          <a:p>
            <a:pPr marL="0" indent="0" algn="just">
              <a:buNone/>
            </a:pPr>
            <a:r>
              <a:rPr lang="en-US" b="0" i="0" dirty="0">
                <a:solidFill>
                  <a:srgbClr val="4A4A4A"/>
                </a:solidFill>
                <a:effectLst/>
                <a:latin typeface="Open Sans" panose="020B0606030504020204" pitchFamily="34" charset="0"/>
              </a:rPr>
              <a:t>A Slave is a Java executable that runs on a remote machine. Following are the characteristics of Jenkins Slaves:</a:t>
            </a:r>
          </a:p>
          <a:p>
            <a:pPr algn="just">
              <a:buFont typeface="Arial" panose="020B0604020202020204" pitchFamily="34" charset="0"/>
              <a:buChar char="•"/>
            </a:pPr>
            <a:r>
              <a:rPr lang="en-US" dirty="0">
                <a:solidFill>
                  <a:srgbClr val="4A4A4A"/>
                </a:solidFill>
                <a:latin typeface="Open Sans" panose="020B0606030504020204" pitchFamily="34" charset="0"/>
              </a:rPr>
              <a:t>I</a:t>
            </a:r>
            <a:r>
              <a:rPr lang="en-US" b="0" i="0" dirty="0">
                <a:solidFill>
                  <a:srgbClr val="4A4A4A"/>
                </a:solidFill>
                <a:effectLst/>
                <a:latin typeface="Open Sans" panose="020B0606030504020204" pitchFamily="34" charset="0"/>
              </a:rPr>
              <a:t>t hears requests from the Jenkins Master instance.</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Slaves can run on a variety of operating systems.</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The job of a Slave is to do as they are told to, which involves executing build jobs dispatched by the Master.</a:t>
            </a:r>
          </a:p>
          <a:p>
            <a:pPr algn="just">
              <a:buFont typeface="Arial" panose="020B0604020202020204" pitchFamily="34" charset="0"/>
              <a:buChar char="•"/>
            </a:pPr>
            <a:r>
              <a:rPr lang="en-US" b="0" i="0" dirty="0">
                <a:solidFill>
                  <a:srgbClr val="4A4A4A"/>
                </a:solidFill>
                <a:effectLst/>
                <a:latin typeface="Open Sans" panose="020B0606030504020204" pitchFamily="34" charset="0"/>
              </a:rPr>
              <a:t>You can configure a project to always run on a particular Slave machine or a particular type of Slave machine, or simply let Jenkins pick the next available Slave.</a:t>
            </a:r>
          </a:p>
          <a:p>
            <a:endParaRPr lang="en-GB" dirty="0"/>
          </a:p>
        </p:txBody>
      </p:sp>
    </p:spTree>
    <p:extLst>
      <p:ext uri="{BB962C8B-B14F-4D97-AF65-F5344CB8AC3E}">
        <p14:creationId xmlns:p14="http://schemas.microsoft.com/office/powerpoint/2010/main" val="14791585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onfigure Jenkins master — slave architecture in AWS | by Soumya Sen |  Medium">
            <a:extLst>
              <a:ext uri="{FF2B5EF4-FFF2-40B4-BE49-F238E27FC236}">
                <a16:creationId xmlns:a16="http://schemas.microsoft.com/office/drawing/2014/main" id="{A1636895-8416-4C6E-B900-C38F4DE77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363" y="742950"/>
            <a:ext cx="6391275"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85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850DDA-8DA4-4D9D-9A23-0DD1ED04CBD2}"/>
              </a:ext>
            </a:extLst>
          </p:cNvPr>
          <p:cNvPicPr>
            <a:picLocks noChangeAspect="1"/>
          </p:cNvPicPr>
          <p:nvPr/>
        </p:nvPicPr>
        <p:blipFill>
          <a:blip r:embed="rId2"/>
          <a:stretch>
            <a:fillRect/>
          </a:stretch>
        </p:blipFill>
        <p:spPr>
          <a:xfrm>
            <a:off x="622853" y="800100"/>
            <a:ext cx="6944071" cy="3549927"/>
          </a:xfrm>
          <a:prstGeom prst="rect">
            <a:avLst/>
          </a:prstGeom>
        </p:spPr>
      </p:pic>
      <p:sp>
        <p:nvSpPr>
          <p:cNvPr id="5" name="Content Placeholder 2">
            <a:extLst>
              <a:ext uri="{FF2B5EF4-FFF2-40B4-BE49-F238E27FC236}">
                <a16:creationId xmlns:a16="http://schemas.microsoft.com/office/drawing/2014/main" id="{CB9D7A28-0C57-4C75-BD1B-68306CDDE8A5}"/>
              </a:ext>
            </a:extLst>
          </p:cNvPr>
          <p:cNvSpPr txBox="1">
            <a:spLocks/>
          </p:cNvSpPr>
          <p:nvPr/>
        </p:nvSpPr>
        <p:spPr>
          <a:xfrm>
            <a:off x="7540420" y="506564"/>
            <a:ext cx="4028727" cy="4973207"/>
          </a:xfrm>
          <a:prstGeom prst="rect">
            <a:avLst/>
          </a:prstGeom>
        </p:spPr>
        <p:txBody>
          <a:bodyPr>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0" indent="0">
              <a:buFont typeface="Franklin Gothic Book" panose="020B0503020102020204" pitchFamily="34" charset="0"/>
              <a:buNone/>
            </a:pPr>
            <a:r>
              <a:rPr lang="en-US" sz="1800" dirty="0">
                <a:latin typeface="Open Sans" panose="020B0606030504020204" pitchFamily="34" charset="0"/>
              </a:rPr>
              <a:t>An example in which we use Jenkins for testing in different environments like Ubuntu, MAC, Windows, etc.</a:t>
            </a:r>
          </a:p>
          <a:p>
            <a:pPr marL="0" indent="0" algn="just">
              <a:buFont typeface="Franklin Gothic Book" panose="020B0503020102020204" pitchFamily="34" charset="0"/>
              <a:buNone/>
            </a:pPr>
            <a:r>
              <a:rPr lang="en-US" sz="1800" dirty="0">
                <a:solidFill>
                  <a:srgbClr val="4A4A4A"/>
                </a:solidFill>
                <a:latin typeface="Open Sans" panose="020B0606030504020204" pitchFamily="34" charset="0"/>
              </a:rPr>
              <a:t>The image represents the following functions:</a:t>
            </a:r>
          </a:p>
          <a:p>
            <a:pPr algn="just">
              <a:buFont typeface="Arial" panose="020B0604020202020204" pitchFamily="34" charset="0"/>
              <a:buChar char="•"/>
            </a:pPr>
            <a:r>
              <a:rPr lang="en-US" sz="1800" dirty="0">
                <a:solidFill>
                  <a:srgbClr val="4A4A4A"/>
                </a:solidFill>
                <a:latin typeface="Open Sans" panose="020B0606030504020204" pitchFamily="34" charset="0"/>
              </a:rPr>
              <a:t>Jenkins checks the Git repository at periodic intervals for any changes made in the source code.</a:t>
            </a:r>
          </a:p>
          <a:p>
            <a:pPr algn="just">
              <a:buFont typeface="Arial" panose="020B0604020202020204" pitchFamily="34" charset="0"/>
              <a:buChar char="•"/>
            </a:pPr>
            <a:r>
              <a:rPr lang="en-US" sz="1800" dirty="0">
                <a:solidFill>
                  <a:srgbClr val="4A4A4A"/>
                </a:solidFill>
                <a:latin typeface="Open Sans" panose="020B0606030504020204" pitchFamily="34" charset="0"/>
              </a:rPr>
              <a:t>Each builds requires a different testing environment which is not possible for a single Jenkins server. In order to perform testing in different environments, Jenkins uses various Slaves as shown in the diagram.</a:t>
            </a:r>
          </a:p>
          <a:p>
            <a:pPr algn="just">
              <a:buFont typeface="Arial" panose="020B0604020202020204" pitchFamily="34" charset="0"/>
              <a:buChar char="•"/>
            </a:pPr>
            <a:r>
              <a:rPr lang="en-US" sz="1800" dirty="0">
                <a:solidFill>
                  <a:srgbClr val="4A4A4A"/>
                </a:solidFill>
                <a:latin typeface="Open Sans" panose="020B0606030504020204" pitchFamily="34" charset="0"/>
              </a:rPr>
              <a:t>Jenkins Master requests these Slaves to perform testing and to generate test reports.</a:t>
            </a:r>
          </a:p>
          <a:p>
            <a:pPr marL="0" indent="0">
              <a:buFont typeface="Franklin Gothic Book" panose="020B0503020102020204" pitchFamily="34" charset="0"/>
              <a:buNone/>
            </a:pPr>
            <a:endParaRPr lang="en-US" sz="1800" dirty="0">
              <a:latin typeface="Open Sans" panose="020B0606030504020204" pitchFamily="34" charset="0"/>
            </a:endParaRPr>
          </a:p>
          <a:p>
            <a:pPr marL="0" indent="0">
              <a:buFont typeface="Franklin Gothic Book" panose="020B0503020102020204" pitchFamily="34" charset="0"/>
              <a:buNone/>
            </a:pPr>
            <a:endParaRPr lang="en-GB" sz="1800" dirty="0"/>
          </a:p>
        </p:txBody>
      </p:sp>
      <p:sp>
        <p:nvSpPr>
          <p:cNvPr id="6" name="Title 1">
            <a:extLst>
              <a:ext uri="{FF2B5EF4-FFF2-40B4-BE49-F238E27FC236}">
                <a16:creationId xmlns:a16="http://schemas.microsoft.com/office/drawing/2014/main" id="{5A0C98B6-356B-48A3-889C-6B7B885DA6F9}"/>
              </a:ext>
            </a:extLst>
          </p:cNvPr>
          <p:cNvSpPr txBox="1">
            <a:spLocks/>
          </p:cNvSpPr>
          <p:nvPr/>
        </p:nvSpPr>
        <p:spPr>
          <a:xfrm>
            <a:off x="722244" y="4847770"/>
            <a:ext cx="6672335" cy="1085851"/>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400" b="1">
                <a:latin typeface="Open Sans" panose="020B0606030504020204" pitchFamily="34" charset="0"/>
              </a:rPr>
              <a:t>How Jenkins Master and Slave Architecture works?</a:t>
            </a:r>
            <a:br>
              <a:rPr lang="en-US" sz="2400">
                <a:latin typeface="Open Sans" panose="020B0606030504020204" pitchFamily="34" charset="0"/>
              </a:rPr>
            </a:br>
            <a:endParaRPr lang="en-GB" sz="2400" dirty="0"/>
          </a:p>
        </p:txBody>
      </p:sp>
    </p:spTree>
    <p:extLst>
      <p:ext uri="{BB962C8B-B14F-4D97-AF65-F5344CB8AC3E}">
        <p14:creationId xmlns:p14="http://schemas.microsoft.com/office/powerpoint/2010/main" val="40122929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EF246-4CD9-40A8-8EC4-03C8E84E1BAA}"/>
              </a:ext>
            </a:extLst>
          </p:cNvPr>
          <p:cNvSpPr>
            <a:spLocks noGrp="1"/>
          </p:cNvSpPr>
          <p:nvPr>
            <p:ph type="title"/>
          </p:nvPr>
        </p:nvSpPr>
        <p:spPr>
          <a:xfrm>
            <a:off x="1295400" y="253448"/>
            <a:ext cx="9601200" cy="864704"/>
          </a:xfrm>
        </p:spPr>
        <p:txBody>
          <a:bodyPr/>
          <a:lstStyle/>
          <a:p>
            <a:r>
              <a:rPr lang="en-US" dirty="0"/>
              <a:t>Master and Slave</a:t>
            </a:r>
            <a:endParaRPr lang="en-GB" dirty="0"/>
          </a:p>
        </p:txBody>
      </p:sp>
      <p:sp>
        <p:nvSpPr>
          <p:cNvPr id="3" name="Content Placeholder 2">
            <a:extLst>
              <a:ext uri="{FF2B5EF4-FFF2-40B4-BE49-F238E27FC236}">
                <a16:creationId xmlns:a16="http://schemas.microsoft.com/office/drawing/2014/main" id="{8C6DD2A9-FC8E-4C52-9793-1F1C5474174F}"/>
              </a:ext>
            </a:extLst>
          </p:cNvPr>
          <p:cNvSpPr>
            <a:spLocks noGrp="1"/>
          </p:cNvSpPr>
          <p:nvPr>
            <p:ph idx="1"/>
          </p:nvPr>
        </p:nvSpPr>
        <p:spPr>
          <a:xfrm>
            <a:off x="1371600" y="1118152"/>
            <a:ext cx="9601200" cy="5486400"/>
          </a:xfrm>
        </p:spPr>
        <p:txBody>
          <a:bodyPr/>
          <a:lstStyle/>
          <a:p>
            <a:r>
              <a:rPr lang="en-US" dirty="0"/>
              <a:t>To add in a ubuntu system first add a node and name it then give a path to home directory /home/</a:t>
            </a:r>
            <a:r>
              <a:rPr lang="en-US" dirty="0" err="1"/>
              <a:t>msis</a:t>
            </a:r>
            <a:r>
              <a:rPr lang="en-US" dirty="0"/>
              <a:t>/</a:t>
            </a:r>
            <a:r>
              <a:rPr lang="en-US" dirty="0" err="1"/>
              <a:t>jenkins</a:t>
            </a:r>
            <a:r>
              <a:rPr lang="en-US" dirty="0"/>
              <a:t>.</a:t>
            </a:r>
          </a:p>
          <a:p>
            <a:r>
              <a:rPr lang="en-US" dirty="0"/>
              <a:t>In configure global security-&gt; under agents -&gt;ENABLE TCP port for inbound agents  and provide a random port no</a:t>
            </a:r>
          </a:p>
          <a:p>
            <a:r>
              <a:rPr lang="en-GB" dirty="0"/>
              <a:t>Then transfer the agent.jar file to the </a:t>
            </a:r>
            <a:r>
              <a:rPr lang="en-GB" dirty="0" err="1"/>
              <a:t>linux</a:t>
            </a:r>
            <a:r>
              <a:rPr lang="en-GB" dirty="0"/>
              <a:t> system using </a:t>
            </a:r>
            <a:r>
              <a:rPr lang="en-GB" dirty="0" err="1"/>
              <a:t>filezilla</a:t>
            </a:r>
            <a:endParaRPr lang="en-GB" dirty="0"/>
          </a:p>
          <a:p>
            <a:r>
              <a:rPr lang="en-GB" dirty="0"/>
              <a:t>Then use putty to access the ubuntu system to check for the agent.jar file (ls)</a:t>
            </a:r>
          </a:p>
          <a:p>
            <a:r>
              <a:rPr lang="en-GB" dirty="0"/>
              <a:t>Check if java is installed of not (</a:t>
            </a:r>
            <a:r>
              <a:rPr lang="en-GB" dirty="0" err="1"/>
              <a:t>sudo</a:t>
            </a:r>
            <a:r>
              <a:rPr lang="en-GB" dirty="0"/>
              <a:t> apt-get install openjdk-8-jdk)</a:t>
            </a:r>
          </a:p>
          <a:p>
            <a:r>
              <a:rPr lang="en-US" dirty="0"/>
              <a:t>[</a:t>
            </a:r>
            <a:r>
              <a:rPr lang="en-US" dirty="0" err="1"/>
              <a:t>sudo</a:t>
            </a:r>
            <a:r>
              <a:rPr lang="en-US" dirty="0"/>
              <a:t> apt-get update] </a:t>
            </a:r>
            <a:r>
              <a:rPr lang="en-US" dirty="0" err="1"/>
              <a:t>Sudo</a:t>
            </a:r>
            <a:r>
              <a:rPr lang="en-US" dirty="0"/>
              <a:t> apt-get install </a:t>
            </a:r>
            <a:r>
              <a:rPr lang="en-US" dirty="0" err="1"/>
              <a:t>openssh</a:t>
            </a:r>
            <a:r>
              <a:rPr lang="en-US" dirty="0"/>
              <a:t>-server -  this is for remote access of the ubuntu machine</a:t>
            </a:r>
          </a:p>
          <a:p>
            <a:r>
              <a:rPr lang="en-US" dirty="0"/>
              <a:t>Firewall block to remove </a:t>
            </a:r>
            <a:r>
              <a:rPr lang="en-US" dirty="0" err="1"/>
              <a:t>sudo</a:t>
            </a:r>
            <a:r>
              <a:rPr lang="en-US" dirty="0"/>
              <a:t> </a:t>
            </a:r>
            <a:r>
              <a:rPr lang="en-US" dirty="0" err="1"/>
              <a:t>ufw</a:t>
            </a:r>
            <a:r>
              <a:rPr lang="en-US" dirty="0"/>
              <a:t> allow </a:t>
            </a:r>
            <a:r>
              <a:rPr lang="en-US" dirty="0" err="1"/>
              <a:t>portno</a:t>
            </a:r>
            <a:r>
              <a:rPr lang="en-US" dirty="0"/>
              <a:t>() </a:t>
            </a:r>
          </a:p>
          <a:p>
            <a:r>
              <a:rPr lang="en-US" dirty="0"/>
              <a:t>To view rules </a:t>
            </a:r>
            <a:r>
              <a:rPr lang="en-US" dirty="0" err="1"/>
              <a:t>sudo</a:t>
            </a:r>
            <a:r>
              <a:rPr lang="en-US" dirty="0"/>
              <a:t> </a:t>
            </a:r>
            <a:r>
              <a:rPr lang="en-US" dirty="0" err="1"/>
              <a:t>ufw</a:t>
            </a:r>
            <a:r>
              <a:rPr lang="en-US" dirty="0"/>
              <a:t> status [ to enable </a:t>
            </a:r>
            <a:r>
              <a:rPr lang="en-US" dirty="0" err="1"/>
              <a:t>sudo</a:t>
            </a:r>
            <a:r>
              <a:rPr lang="en-US" dirty="0"/>
              <a:t> </a:t>
            </a:r>
            <a:r>
              <a:rPr lang="en-US" dirty="0" err="1"/>
              <a:t>ufw</a:t>
            </a:r>
            <a:r>
              <a:rPr lang="en-US" dirty="0"/>
              <a:t> enable/disable]</a:t>
            </a:r>
          </a:p>
          <a:p>
            <a:r>
              <a:rPr lang="en-GB" dirty="0"/>
              <a:t>Then use the command given in Jenkins node page to run the command in the ubuntu system.  (</a:t>
            </a:r>
            <a:r>
              <a:rPr lang="en-GB" dirty="0" err="1"/>
              <a:t>sudo</a:t>
            </a:r>
            <a:r>
              <a:rPr lang="en-GB" dirty="0"/>
              <a:t> –jar agent.jar -…………………………)</a:t>
            </a:r>
          </a:p>
          <a:p>
            <a:r>
              <a:rPr lang="en-GB" dirty="0"/>
              <a:t>Node Properties - &gt; Add git path in the </a:t>
            </a:r>
            <a:r>
              <a:rPr lang="en-GB" dirty="0" err="1"/>
              <a:t>linux</a:t>
            </a:r>
            <a:r>
              <a:rPr lang="en-GB" dirty="0"/>
              <a:t> machine (</a:t>
            </a:r>
            <a:r>
              <a:rPr lang="en-GB" dirty="0" err="1"/>
              <a:t>whereis</a:t>
            </a:r>
            <a:r>
              <a:rPr lang="en-GB" dirty="0"/>
              <a:t> Git) [/</a:t>
            </a:r>
            <a:r>
              <a:rPr lang="en-GB" dirty="0" err="1"/>
              <a:t>usr</a:t>
            </a:r>
            <a:r>
              <a:rPr lang="en-GB" dirty="0"/>
              <a:t>/bin/git]</a:t>
            </a:r>
          </a:p>
        </p:txBody>
      </p:sp>
    </p:spTree>
    <p:extLst>
      <p:ext uri="{BB962C8B-B14F-4D97-AF65-F5344CB8AC3E}">
        <p14:creationId xmlns:p14="http://schemas.microsoft.com/office/powerpoint/2010/main" val="2487200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A57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application&#10;&#10;Description automatically generated">
            <a:extLst>
              <a:ext uri="{FF2B5EF4-FFF2-40B4-BE49-F238E27FC236}">
                <a16:creationId xmlns:a16="http://schemas.microsoft.com/office/drawing/2014/main" id="{0D3F049C-9B8F-471B-84E7-2299934BB089}"/>
              </a:ext>
            </a:extLst>
          </p:cNvPr>
          <p:cNvPicPr>
            <a:picLocks noChangeAspect="1"/>
          </p:cNvPicPr>
          <p:nvPr/>
        </p:nvPicPr>
        <p:blipFill>
          <a:blip r:embed="rId2"/>
          <a:stretch>
            <a:fillRect/>
          </a:stretch>
        </p:blipFill>
        <p:spPr>
          <a:xfrm>
            <a:off x="783286" y="998434"/>
            <a:ext cx="10625429" cy="4861132"/>
          </a:xfrm>
          <a:prstGeom prst="rect">
            <a:avLst/>
          </a:prstGeom>
        </p:spPr>
      </p:pic>
      <p:sp>
        <p:nvSpPr>
          <p:cNvPr id="7" name="Title 1">
            <a:extLst>
              <a:ext uri="{FF2B5EF4-FFF2-40B4-BE49-F238E27FC236}">
                <a16:creationId xmlns:a16="http://schemas.microsoft.com/office/drawing/2014/main" id="{F1B2A229-55C4-4D24-B926-85E2E0F49409}"/>
              </a:ext>
            </a:extLst>
          </p:cNvPr>
          <p:cNvSpPr txBox="1">
            <a:spLocks/>
          </p:cNvSpPr>
          <p:nvPr/>
        </p:nvSpPr>
        <p:spPr>
          <a:xfrm>
            <a:off x="477012" y="-376"/>
            <a:ext cx="9601200" cy="864704"/>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bg1"/>
                </a:solidFill>
              </a:rPr>
              <a:t>Problems before continuous integration</a:t>
            </a:r>
            <a:endParaRPr lang="en-GB" sz="2800" b="1" dirty="0">
              <a:solidFill>
                <a:schemeClr val="bg1"/>
              </a:solidFill>
            </a:endParaRPr>
          </a:p>
        </p:txBody>
      </p:sp>
    </p:spTree>
    <p:extLst>
      <p:ext uri="{BB962C8B-B14F-4D97-AF65-F5344CB8AC3E}">
        <p14:creationId xmlns:p14="http://schemas.microsoft.com/office/powerpoint/2010/main" val="15982768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B7515-F1E6-4CA6-9D04-46B762455605}"/>
              </a:ext>
            </a:extLst>
          </p:cNvPr>
          <p:cNvSpPr>
            <a:spLocks noGrp="1"/>
          </p:cNvSpPr>
          <p:nvPr>
            <p:ph type="title"/>
          </p:nvPr>
        </p:nvSpPr>
        <p:spPr>
          <a:xfrm>
            <a:off x="1295400" y="326335"/>
            <a:ext cx="9601200" cy="718930"/>
          </a:xfrm>
        </p:spPr>
        <p:txBody>
          <a:bodyPr/>
          <a:lstStyle/>
          <a:p>
            <a:r>
              <a:rPr lang="en-US" dirty="0"/>
              <a:t>Windows Slave</a:t>
            </a:r>
            <a:endParaRPr lang="en-GB" dirty="0"/>
          </a:p>
        </p:txBody>
      </p:sp>
      <p:sp>
        <p:nvSpPr>
          <p:cNvPr id="3" name="Content Placeholder 2">
            <a:extLst>
              <a:ext uri="{FF2B5EF4-FFF2-40B4-BE49-F238E27FC236}">
                <a16:creationId xmlns:a16="http://schemas.microsoft.com/office/drawing/2014/main" id="{5C621674-5DD8-4BD5-8F5C-D50FBDF4B95F}"/>
              </a:ext>
            </a:extLst>
          </p:cNvPr>
          <p:cNvSpPr>
            <a:spLocks noGrp="1"/>
          </p:cNvSpPr>
          <p:nvPr>
            <p:ph idx="1"/>
          </p:nvPr>
        </p:nvSpPr>
        <p:spPr>
          <a:xfrm>
            <a:off x="1371600" y="1272209"/>
            <a:ext cx="9601200" cy="5259456"/>
          </a:xfrm>
        </p:spPr>
        <p:txBody>
          <a:bodyPr/>
          <a:lstStyle/>
          <a:p>
            <a:r>
              <a:rPr lang="en-US" dirty="0"/>
              <a:t>Same like Linux but in node properties add</a:t>
            </a:r>
          </a:p>
          <a:p>
            <a:r>
              <a:rPr lang="en-US" dirty="0"/>
              <a:t>Git Path -&gt; c:\Program Files\Git\git.exe</a:t>
            </a:r>
          </a:p>
          <a:p>
            <a:r>
              <a:rPr lang="en-US" dirty="0"/>
              <a:t>MSBUILD </a:t>
            </a:r>
            <a:r>
              <a:rPr lang="en-GB" dirty="0"/>
              <a:t>path -&gt; c:\Program files(x86)\M VS TOOLS\2017\Build tools\MSBUILD\15.0\</a:t>
            </a:r>
            <a:r>
              <a:rPr lang="en-GB" dirty="0" err="1"/>
              <a:t>bim</a:t>
            </a:r>
            <a:r>
              <a:rPr lang="en-GB" dirty="0"/>
              <a:t>\MSBUILD.exe</a:t>
            </a:r>
          </a:p>
          <a:p>
            <a:r>
              <a:rPr lang="en-GB" dirty="0"/>
              <a:t>MSTEST path -&gt; c:\Program files(x86)\M VS TOOLS\2019\community\common7\IDE\</a:t>
            </a:r>
            <a:r>
              <a:rPr lang="en-GB"/>
              <a:t>MSTest.exe</a:t>
            </a:r>
            <a:endParaRPr lang="en-US" dirty="0"/>
          </a:p>
        </p:txBody>
      </p:sp>
    </p:spTree>
    <p:extLst>
      <p:ext uri="{BB962C8B-B14F-4D97-AF65-F5344CB8AC3E}">
        <p14:creationId xmlns:p14="http://schemas.microsoft.com/office/powerpoint/2010/main" val="320238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257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application&#10;&#10;Description automatically generated">
            <a:extLst>
              <a:ext uri="{FF2B5EF4-FFF2-40B4-BE49-F238E27FC236}">
                <a16:creationId xmlns:a16="http://schemas.microsoft.com/office/drawing/2014/main" id="{BE1C05E9-DA2C-46B2-8497-930E3893B730}"/>
              </a:ext>
            </a:extLst>
          </p:cNvPr>
          <p:cNvPicPr>
            <a:picLocks noGrp="1" noChangeAspect="1"/>
          </p:cNvPicPr>
          <p:nvPr>
            <p:ph idx="1"/>
          </p:nvPr>
        </p:nvPicPr>
        <p:blipFill>
          <a:blip r:embed="rId2"/>
          <a:stretch>
            <a:fillRect/>
          </a:stretch>
        </p:blipFill>
        <p:spPr>
          <a:xfrm>
            <a:off x="785089" y="800100"/>
            <a:ext cx="10621822" cy="5257801"/>
          </a:xfrm>
          <a:prstGeom prst="rect">
            <a:avLst/>
          </a:prstGeom>
        </p:spPr>
      </p:pic>
      <p:sp>
        <p:nvSpPr>
          <p:cNvPr id="9" name="Title 1">
            <a:extLst>
              <a:ext uri="{FF2B5EF4-FFF2-40B4-BE49-F238E27FC236}">
                <a16:creationId xmlns:a16="http://schemas.microsoft.com/office/drawing/2014/main" id="{5A18F3A9-09BA-4F0D-B9C6-4233F2AB9D48}"/>
              </a:ext>
            </a:extLst>
          </p:cNvPr>
          <p:cNvSpPr txBox="1">
            <a:spLocks/>
          </p:cNvSpPr>
          <p:nvPr/>
        </p:nvSpPr>
        <p:spPr>
          <a:xfrm>
            <a:off x="477012" y="-376"/>
            <a:ext cx="9601200" cy="864704"/>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bg1"/>
                </a:solidFill>
              </a:rPr>
              <a:t>Problems before continuous integration</a:t>
            </a:r>
            <a:endParaRPr lang="en-GB" sz="2800" b="1" dirty="0">
              <a:solidFill>
                <a:schemeClr val="bg1"/>
              </a:solidFill>
            </a:endParaRPr>
          </a:p>
        </p:txBody>
      </p:sp>
    </p:spTree>
    <p:extLst>
      <p:ext uri="{BB962C8B-B14F-4D97-AF65-F5344CB8AC3E}">
        <p14:creationId xmlns:p14="http://schemas.microsoft.com/office/powerpoint/2010/main" val="1322964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5F61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EF800999-FCED-4EC1-811A-4FC9A688E26F}"/>
              </a:ext>
            </a:extLst>
          </p:cNvPr>
          <p:cNvPicPr>
            <a:picLocks noGrp="1" noChangeAspect="1"/>
          </p:cNvPicPr>
          <p:nvPr>
            <p:ph idx="1"/>
          </p:nvPr>
        </p:nvPicPr>
        <p:blipFill>
          <a:blip r:embed="rId2"/>
          <a:stretch>
            <a:fillRect/>
          </a:stretch>
        </p:blipFill>
        <p:spPr>
          <a:xfrm>
            <a:off x="783286" y="985151"/>
            <a:ext cx="10625429" cy="4887698"/>
          </a:xfrm>
          <a:prstGeom prst="rect">
            <a:avLst/>
          </a:prstGeom>
        </p:spPr>
      </p:pic>
      <p:sp>
        <p:nvSpPr>
          <p:cNvPr id="9" name="Title 1">
            <a:extLst>
              <a:ext uri="{FF2B5EF4-FFF2-40B4-BE49-F238E27FC236}">
                <a16:creationId xmlns:a16="http://schemas.microsoft.com/office/drawing/2014/main" id="{A27E3C0F-D09B-4958-88CF-9FF9B36FE0E4}"/>
              </a:ext>
            </a:extLst>
          </p:cNvPr>
          <p:cNvSpPr txBox="1">
            <a:spLocks/>
          </p:cNvSpPr>
          <p:nvPr/>
        </p:nvSpPr>
        <p:spPr>
          <a:xfrm>
            <a:off x="477012" y="-376"/>
            <a:ext cx="9601200" cy="864704"/>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bg1"/>
                </a:solidFill>
              </a:rPr>
              <a:t>Continuous integration to the rescue</a:t>
            </a:r>
            <a:endParaRPr lang="en-GB" sz="2800" b="1" dirty="0">
              <a:solidFill>
                <a:schemeClr val="bg1"/>
              </a:solidFill>
            </a:endParaRPr>
          </a:p>
        </p:txBody>
      </p:sp>
    </p:spTree>
    <p:extLst>
      <p:ext uri="{BB962C8B-B14F-4D97-AF65-F5344CB8AC3E}">
        <p14:creationId xmlns:p14="http://schemas.microsoft.com/office/powerpoint/2010/main" val="178419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1D868099-6145-4BC0-A5EA-74BEF1776B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a:extLst>
              <a:ext uri="{FF2B5EF4-FFF2-40B4-BE49-F238E27FC236}">
                <a16:creationId xmlns:a16="http://schemas.microsoft.com/office/drawing/2014/main" id="{EAC014D7-DBE7-40E7-A834-CE9A2C807EA7}"/>
              </a:ext>
            </a:extLst>
          </p:cNvPr>
          <p:cNvSpPr txBox="1">
            <a:spLocks/>
          </p:cNvSpPr>
          <p:nvPr/>
        </p:nvSpPr>
        <p:spPr>
          <a:xfrm>
            <a:off x="8471424" y="1110882"/>
            <a:ext cx="3053039" cy="2771801"/>
          </a:xfrm>
          <a:prstGeom prst="rect">
            <a:avLst/>
          </a:prstGeom>
        </p:spPr>
        <p:txBody>
          <a:bodyPr vert="horz" lIns="91440" tIns="45720" rIns="91440" bIns="45720" rtlCol="0" anchor="b">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pPr>
              <a:spcAft>
                <a:spcPts val="600"/>
              </a:spcAft>
            </a:pPr>
            <a:r>
              <a:rPr lang="en-US" sz="3600" b="1" cap="all" dirty="0"/>
              <a:t>Continuous integration to the rescue</a:t>
            </a:r>
          </a:p>
        </p:txBody>
      </p:sp>
      <p:pic>
        <p:nvPicPr>
          <p:cNvPr id="5" name="Content Placeholder 4" descr="Diagram, text, chat or text message&#10;&#10;Description automatically generated">
            <a:extLst>
              <a:ext uri="{FF2B5EF4-FFF2-40B4-BE49-F238E27FC236}">
                <a16:creationId xmlns:a16="http://schemas.microsoft.com/office/drawing/2014/main" id="{F0424DC2-29A9-4C4F-9ABD-5B57A4C958E9}"/>
              </a:ext>
            </a:extLst>
          </p:cNvPr>
          <p:cNvPicPr>
            <a:picLocks noChangeAspect="1"/>
          </p:cNvPicPr>
          <p:nvPr/>
        </p:nvPicPr>
        <p:blipFill rotWithShape="1">
          <a:blip r:embed="rId2"/>
          <a:srcRect b="2598"/>
          <a:stretch/>
        </p:blipFill>
        <p:spPr>
          <a:xfrm>
            <a:off x="139232" y="1209822"/>
            <a:ext cx="7727903" cy="4346915"/>
          </a:xfrm>
          <a:prstGeom prst="rect">
            <a:avLst/>
          </a:prstGeom>
        </p:spPr>
      </p:pic>
      <p:sp>
        <p:nvSpPr>
          <p:cNvPr id="44" name="Freeform 6">
            <a:extLst>
              <a:ext uri="{FF2B5EF4-FFF2-40B4-BE49-F238E27FC236}">
                <a16:creationId xmlns:a16="http://schemas.microsoft.com/office/drawing/2014/main" id="{CC1026F7-DECB-49B4-A565-518BBA445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983434" y="640080"/>
            <a:ext cx="2296028" cy="367498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880373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85DA84-CB73-4E5E-9864-2460CE2805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49185E-361A-421B-8F2D-11C7FFC68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4B85BAA-C37F-44B4-B427-B4F10EBB4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4668"/>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C4EE06-D7B4-4FAC-A561-38A1C3802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018D83B-903C-4782-B1BB-A45164A71F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26240" y="6494325"/>
            <a:ext cx="36576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785589A-A5AC-409A-B2A2-24D871B4C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67" y="158782"/>
            <a:ext cx="11870265" cy="653785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2461AB4D-F694-4BDF-8598-0B776DBD9A99}"/>
              </a:ext>
            </a:extLst>
          </p:cNvPr>
          <p:cNvSpPr txBox="1">
            <a:spLocks/>
          </p:cNvSpPr>
          <p:nvPr/>
        </p:nvSpPr>
        <p:spPr>
          <a:xfrm>
            <a:off x="482600" y="431976"/>
            <a:ext cx="9601200" cy="864704"/>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tx1"/>
                </a:solidFill>
              </a:rPr>
              <a:t>What is Continuous integration?</a:t>
            </a:r>
            <a:endParaRPr lang="en-GB" sz="2800" b="1" dirty="0">
              <a:solidFill>
                <a:schemeClr val="tx1"/>
              </a:solidFill>
            </a:endParaRPr>
          </a:p>
        </p:txBody>
      </p:sp>
      <p:pic>
        <p:nvPicPr>
          <p:cNvPr id="5" name="Picture 4">
            <a:extLst>
              <a:ext uri="{FF2B5EF4-FFF2-40B4-BE49-F238E27FC236}">
                <a16:creationId xmlns:a16="http://schemas.microsoft.com/office/drawing/2014/main" id="{33980FE9-E528-4F12-BA93-7F5F551DE532}"/>
              </a:ext>
            </a:extLst>
          </p:cNvPr>
          <p:cNvPicPr>
            <a:picLocks noChangeAspect="1"/>
          </p:cNvPicPr>
          <p:nvPr/>
        </p:nvPicPr>
        <p:blipFill>
          <a:blip r:embed="rId2"/>
          <a:stretch>
            <a:fillRect/>
          </a:stretch>
        </p:blipFill>
        <p:spPr>
          <a:xfrm>
            <a:off x="482600" y="1084813"/>
            <a:ext cx="11526520" cy="5315628"/>
          </a:xfrm>
          <a:prstGeom prst="rect">
            <a:avLst/>
          </a:prstGeom>
        </p:spPr>
      </p:pic>
    </p:spTree>
    <p:extLst>
      <p:ext uri="{BB962C8B-B14F-4D97-AF65-F5344CB8AC3E}">
        <p14:creationId xmlns:p14="http://schemas.microsoft.com/office/powerpoint/2010/main" val="1607266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9">
            <a:extLst>
              <a:ext uri="{FF2B5EF4-FFF2-40B4-BE49-F238E27FC236}">
                <a16:creationId xmlns:a16="http://schemas.microsoft.com/office/drawing/2014/main" id="{AA6EC888-B85F-410F-B430-06583E94B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11">
            <a:extLst>
              <a:ext uri="{FF2B5EF4-FFF2-40B4-BE49-F238E27FC236}">
                <a16:creationId xmlns:a16="http://schemas.microsoft.com/office/drawing/2014/main" id="{69805AF4-7989-43AB-9A60-14E3F851FB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388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13">
            <a:extLst>
              <a:ext uri="{FF2B5EF4-FFF2-40B4-BE49-F238E27FC236}">
                <a16:creationId xmlns:a16="http://schemas.microsoft.com/office/drawing/2014/main" id="{E0036B63-B0EC-4AF3-95D3-2E2DCA25F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Diagram&#10;&#10;Description automatically generated">
            <a:extLst>
              <a:ext uri="{FF2B5EF4-FFF2-40B4-BE49-F238E27FC236}">
                <a16:creationId xmlns:a16="http://schemas.microsoft.com/office/drawing/2014/main" id="{EF055C0C-31F5-476F-9715-32E3D5F28C9F}"/>
              </a:ext>
            </a:extLst>
          </p:cNvPr>
          <p:cNvPicPr>
            <a:picLocks noGrp="1" noChangeAspect="1"/>
          </p:cNvPicPr>
          <p:nvPr>
            <p:ph idx="1"/>
          </p:nvPr>
        </p:nvPicPr>
        <p:blipFill>
          <a:blip r:embed="rId2"/>
          <a:stretch>
            <a:fillRect/>
          </a:stretch>
        </p:blipFill>
        <p:spPr>
          <a:xfrm>
            <a:off x="783286" y="971870"/>
            <a:ext cx="10625429" cy="4914260"/>
          </a:xfrm>
          <a:prstGeom prst="rect">
            <a:avLst/>
          </a:prstGeom>
        </p:spPr>
      </p:pic>
      <p:sp>
        <p:nvSpPr>
          <p:cNvPr id="17" name="Title 1">
            <a:extLst>
              <a:ext uri="{FF2B5EF4-FFF2-40B4-BE49-F238E27FC236}">
                <a16:creationId xmlns:a16="http://schemas.microsoft.com/office/drawing/2014/main" id="{D5EB5121-4E1B-4F5A-8C26-47A6E24F56F5}"/>
              </a:ext>
            </a:extLst>
          </p:cNvPr>
          <p:cNvSpPr txBox="1">
            <a:spLocks/>
          </p:cNvSpPr>
          <p:nvPr/>
        </p:nvSpPr>
        <p:spPr>
          <a:xfrm>
            <a:off x="477012" y="-376"/>
            <a:ext cx="9601200" cy="864704"/>
          </a:xfrm>
          <a:prstGeom prst="rect">
            <a:avLst/>
          </a:prstGeom>
        </p:spPr>
        <p:txBody>
          <a:bodyPr>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sz="2800" b="1" dirty="0">
                <a:solidFill>
                  <a:schemeClr val="bg1"/>
                </a:solidFill>
              </a:rPr>
              <a:t>What is Continuous integration?</a:t>
            </a:r>
            <a:endParaRPr lang="en-GB" sz="2800" b="1" dirty="0">
              <a:solidFill>
                <a:schemeClr val="bg1"/>
              </a:solidFill>
            </a:endParaRPr>
          </a:p>
        </p:txBody>
      </p:sp>
    </p:spTree>
    <p:extLst>
      <p:ext uri="{BB962C8B-B14F-4D97-AF65-F5344CB8AC3E}">
        <p14:creationId xmlns:p14="http://schemas.microsoft.com/office/powerpoint/2010/main" val="382752606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6416F41D942D543B6D5B6D8A7774EFB" ma:contentTypeVersion="2" ma:contentTypeDescription="Create a new document." ma:contentTypeScope="" ma:versionID="acf0312f72cabb1cc1f9f2c19e293f6d">
  <xsd:schema xmlns:xsd="http://www.w3.org/2001/XMLSchema" xmlns:xs="http://www.w3.org/2001/XMLSchema" xmlns:p="http://schemas.microsoft.com/office/2006/metadata/properties" xmlns:ns2="171a6c82-92de-4e00-9fa8-01306b0f91b6" targetNamespace="http://schemas.microsoft.com/office/2006/metadata/properties" ma:root="true" ma:fieldsID="3063933151d3e4fd5513027096e1a247" ns2:_="">
    <xsd:import namespace="171a6c82-92de-4e00-9fa8-01306b0f91b6"/>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1a6c82-92de-4e00-9fa8-01306b0f91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2.xml><?xml version="1.0" encoding="utf-8"?>
<ds:datastoreItem xmlns:ds="http://schemas.openxmlformats.org/officeDocument/2006/customXml" ds:itemID="{2BF23B40-62A0-4538-B1FB-26DA5275597D}"/>
</file>

<file path=customXml/itemProps3.xml><?xml version="1.0" encoding="utf-8"?>
<ds:datastoreItem xmlns:ds="http://schemas.openxmlformats.org/officeDocument/2006/customXml" ds:itemID="{E755A93C-578E-47D2-96A6-AF17136F6BCE}">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Travel design</Template>
  <TotalTime>26732</TotalTime>
  <Words>2832</Words>
  <Application>Microsoft Office PowerPoint</Application>
  <PresentationFormat>Widescreen</PresentationFormat>
  <Paragraphs>175</Paragraphs>
  <Slides>40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Calibri</vt:lpstr>
      <vt:lpstr>Franklin Gothic Book</vt:lpstr>
      <vt:lpstr>lato</vt:lpstr>
      <vt:lpstr>Open Sans</vt:lpstr>
      <vt:lpstr>RedHatText</vt:lpstr>
      <vt:lpstr>Roboto</vt:lpstr>
      <vt:lpstr>var(--pfe-theme--font-family, "Red Hat Text", "RedHatText", "Overpass", Overpass, Arial, sans-serif)</vt:lpstr>
      <vt:lpstr>var(--pfe-theme--font-family--heading, "Red Hat Display", "RedHatDisplay", "Overpass", Overpass, Arial, sans-serif)</vt:lpstr>
      <vt:lpstr>Crop</vt:lpstr>
      <vt:lpstr>Continuous Integration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CI/CD? </vt:lpstr>
      <vt:lpstr>What's the difference between CI and CD (and the other CD)? </vt:lpstr>
      <vt:lpstr>What's the difference between CI and CD (and the other CD)? </vt:lpstr>
      <vt:lpstr>What is a CI/CD pipeline? </vt:lpstr>
      <vt:lpstr>Elements of a CI/CD pipeline </vt:lpstr>
      <vt:lpstr>PowerPoint Presentation</vt:lpstr>
      <vt:lpstr>Installing Jenkins</vt:lpstr>
      <vt:lpstr>Installing Jenkins</vt:lpstr>
      <vt:lpstr>How to use Command Line in Jenkins CLI</vt:lpstr>
      <vt:lpstr>How to create Users + Manage + Assign Roles</vt:lpstr>
      <vt:lpstr>What is Maven? </vt:lpstr>
      <vt:lpstr>Building apps using MAVEN</vt:lpstr>
      <vt:lpstr>Building apps using MAVEN</vt:lpstr>
      <vt:lpstr>Java web App</vt:lpstr>
      <vt:lpstr>PowerPoint Presentation</vt:lpstr>
      <vt:lpstr>Jenkins Distributed Architecture </vt:lpstr>
      <vt:lpstr>PowerPoint Presentation</vt:lpstr>
      <vt:lpstr>PowerPoint Presentation</vt:lpstr>
      <vt:lpstr>PowerPoint Presentation</vt:lpstr>
      <vt:lpstr>Master and Slave</vt:lpstr>
      <vt:lpstr>Windows Slave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Continuous Integration</dc:title>
  <dc:creator>Darryl Dsouza</dc:creator>
  <cp:lastModifiedBy>Darryl Dsouza</cp:lastModifiedBy>
  <cp:revision>37</cp:revision>
  <dcterms:created xsi:type="dcterms:W3CDTF">2021-08-27T09:54:55Z</dcterms:created>
  <dcterms:modified xsi:type="dcterms:W3CDTF">2021-11-15T09:27:54Z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0x01010076416F41D942D543B6D5B6D8A7774EFB</vt:lpwstr>
  </property>
</Properties>
</file>